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88" d="100"/>
          <a:sy n="188" d="100"/>
        </p:scale>
        <p:origin x="57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1642-FB0A-5106-F91B-90ADC7345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2528-E780-4A27-59A0-795018B23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A9940-B64A-7CFB-947C-3B177B76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E8791-18F3-3807-CD2F-BDAD2DF0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A800D-4315-A23F-5B0B-BE2141A8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933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F818-98C9-1CF0-683C-6AAC2B03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53514-887D-F367-9AC5-4844272A3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8052-7200-7F3C-04B9-2BB5A853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D62B2-4D5E-8C54-EA15-43212230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24E4-9CE6-158A-9A1A-4559892D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58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8E4354-7D4F-B530-801F-B937C4AF6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987DA-85FB-E5F1-9746-EB0AA347D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92B8A-E311-3FF8-78D8-4A116D96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5B8C-4071-82C3-36EF-4A09220E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20CD5-EB07-6B3C-256F-3FC06937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30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AB00-A0BC-8E36-C65D-2ED493D0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65F10-F6FE-7F4B-D515-A191D8AA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BCC0F-5980-D367-06D8-C9E6B7D2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D9E61-0F26-19F7-D694-46E8FDEA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46710-1B6C-9566-7159-0A2B0487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5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277A-9B88-A653-BBA0-80EEE86C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A9F44-9FE1-5B59-540B-6E6A23100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41CC-63E0-8358-CBC6-16C32D39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B51-D772-0559-5737-4BBE033D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2C302-041F-D9A8-A4BF-8D6CD901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7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68C1-8A5B-FA6A-629B-6AE77E44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1C9B-0DE4-2FB5-61D8-919D18BF4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1246D-AF22-A98C-86A9-58588BE69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5A8CC-F711-E78B-C575-99E9FEC9D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8F05-093F-DD8B-0A9C-52566416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60E4B-C902-4AD1-E6F4-E3B4B6FE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56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167D-A849-6693-7D00-83BBAE8A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52553-E4A3-318D-0AB9-F20EB4530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690E9-0AB8-30DE-7130-51B67EB70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F3044-45FF-6502-DA4D-6A89295E2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C821D-19ED-157A-6EAF-F3B17638D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DE775-D556-879A-827A-CFD92102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3B17A-EDED-7E09-3261-D586643A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86301-6493-136D-880C-E8484E98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64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1F87-E4B4-D3B2-8EA2-61C347F3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F970D-BE18-7675-3794-E2E53D69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AAC1B-0B5F-1BA2-47AE-41AE0AA2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1DDBE-B0A9-33C5-5D33-D77FE325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72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193AB-2C9B-F471-2404-3B06E8F1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5A539-4ACE-6C82-143A-380AC9FB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B2704-C164-7D38-EB15-389A3750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85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323C-FAE0-4615-8894-A128F218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C0E7-AE77-D512-8416-1BCCB8D4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39FD0-1DAA-0E1B-C460-FBA047CCE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F7CDC-0888-DDAE-4FAE-5DED061F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CB084-77FA-AE2F-A60E-BF138319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06588-0838-16DB-2077-B47DB047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85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7C18-F78D-1FAC-B253-D1B58FDC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61AF79-074E-2CAB-2A0E-69FA290F3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E5D63-F23B-6351-1C8D-10A00D1C7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DD290-FE5F-B060-399F-9357FCE7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3DFA3-4AF0-B975-93DD-E23D5FE8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1CBF1-DDFC-AB29-EB65-B104B484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17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35F7D-AE3C-A573-9CB9-8C7DCFE3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3D04B-0EE8-5B6A-2191-D4A4FB35D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E510C-327A-5858-2F51-B7DE012A3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91E78-4D18-4D45-B649-677413846CF6}" type="datetimeFigureOut">
              <a:rPr lang="en-GB" smtClean="0"/>
              <a:t>22/04/2025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5C2D3-CFF5-E53C-BAAC-851B26C61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3923F-5D06-AB44-E727-CF60D5727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0232C3-E682-4318-8EEF-CF691EEFB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561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achine in a room&#10;&#10;AI-generated content may be incorrect.">
            <a:extLst>
              <a:ext uri="{FF2B5EF4-FFF2-40B4-BE49-F238E27FC236}">
                <a16:creationId xmlns:a16="http://schemas.microsoft.com/office/drawing/2014/main" id="{F0669E39-936E-4209-D640-1737DB2A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0D68A-E7A3-3130-6D34-D8E6C550B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245" y="4463844"/>
            <a:ext cx="8858865" cy="2261267"/>
          </a:xfr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Model-Based Design for Load-Independent Motion Control in Hydraulic Systems</a:t>
            </a:r>
          </a:p>
        </p:txBody>
      </p:sp>
    </p:spTree>
    <p:extLst>
      <p:ext uri="{BB962C8B-B14F-4D97-AF65-F5344CB8AC3E}">
        <p14:creationId xmlns:p14="http://schemas.microsoft.com/office/powerpoint/2010/main" val="153624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E8EB-B543-E272-4126-48C9850C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6923" cy="1325563"/>
          </a:xfrm>
        </p:spPr>
        <p:txBody>
          <a:bodyPr/>
          <a:lstStyle/>
          <a:p>
            <a:r>
              <a:rPr lang="nb-NO" dirty="0"/>
              <a:t>Konsept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28840-4300-1679-7EE8-BB3366D0F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454892"/>
                <a:ext cx="6211529" cy="5403108"/>
              </a:xfrm>
            </p:spPr>
            <p:txBody>
              <a:bodyPr>
                <a:noAutofit/>
              </a:bodyPr>
              <a:lstStyle/>
              <a:p>
                <a:r>
                  <a:rPr lang="nb-NO" sz="2400" dirty="0"/>
                  <a:t>Fjerne trykkompensatoren fra det hydrauliske systemet med formålet å fjerne oscillering fra systemet</a:t>
                </a:r>
              </a:p>
              <a:p>
                <a14:m>
                  <m:oMath xmlns:m="http://schemas.openxmlformats.org/officeDocument/2006/math"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𝐴𝑑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𝐶𝑑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nb-NO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b-NO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nb-NO" sz="2400" dirty="0"/>
              </a:p>
              <a:p>
                <a:r>
                  <a:rPr lang="nb-NO" sz="2400" noProof="0" dirty="0"/>
                  <a:t>Ved bruk av trykkompensator får man et bestemt flow til et bestemt styresignal.</a:t>
                </a:r>
              </a:p>
              <a:p>
                <a:r>
                  <a:rPr lang="nb-NO" sz="2400" noProof="0" dirty="0"/>
                  <a:t>Siden trykkompensatoren fjernes trenger man å måle trykkene på hver side av ventilen, og bruke strupningsformelen til å regne ut flow gjennom ventilen.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328840-4300-1679-7EE8-BB3366D0F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54892"/>
                <a:ext cx="6211529" cy="5403108"/>
              </a:xfrm>
              <a:blipFill>
                <a:blip r:embed="rId2"/>
                <a:stretch>
                  <a:fillRect l="-1276" t="-14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34D78D2-4ACA-CFCB-1514-949466F05774}"/>
              </a:ext>
            </a:extLst>
          </p:cNvPr>
          <p:cNvSpPr/>
          <p:nvPr/>
        </p:nvSpPr>
        <p:spPr>
          <a:xfrm>
            <a:off x="7081520" y="4029106"/>
            <a:ext cx="4754880" cy="2535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Styresignal til flow karakteristikk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1399EC-DEA9-554D-891F-B4D88077D477}"/>
              </a:ext>
            </a:extLst>
          </p:cNvPr>
          <p:cNvGrpSpPr/>
          <p:nvPr/>
        </p:nvGrpSpPr>
        <p:grpSpPr>
          <a:xfrm>
            <a:off x="6767162" y="189000"/>
            <a:ext cx="5069238" cy="3240000"/>
            <a:chOff x="6767162" y="189000"/>
            <a:chExt cx="5069238" cy="3240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B32F7F-0C7C-FC24-312F-EDDF6BECFFB1}"/>
                </a:ext>
              </a:extLst>
            </p:cNvPr>
            <p:cNvGrpSpPr/>
            <p:nvPr/>
          </p:nvGrpSpPr>
          <p:grpSpPr>
            <a:xfrm>
              <a:off x="6767162" y="189000"/>
              <a:ext cx="5069238" cy="3240000"/>
              <a:chOff x="6643214" y="417635"/>
              <a:chExt cx="5069238" cy="3240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A984488-0769-82CA-E107-F7A7B88D4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1916" t="40615" r="45807" b="20614"/>
              <a:stretch/>
            </p:blipFill>
            <p:spPr>
              <a:xfrm>
                <a:off x="6643214" y="417635"/>
                <a:ext cx="2609719" cy="3240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3A6B9E3-D775-1CA6-5AD6-A649FA389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0000" t="37480" r="41210" b="33127"/>
              <a:stretch/>
            </p:blipFill>
            <p:spPr>
              <a:xfrm>
                <a:off x="9376881" y="595629"/>
                <a:ext cx="2335571" cy="937398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DA5B82-77BC-6338-DDF2-8125355EFC0E}"/>
                </a:ext>
              </a:extLst>
            </p:cNvPr>
            <p:cNvSpPr/>
            <p:nvPr/>
          </p:nvSpPr>
          <p:spPr>
            <a:xfrm>
              <a:off x="6878320" y="1788160"/>
              <a:ext cx="1818640" cy="145288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08418E-177F-AA78-0DAD-B57BEF36123D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8696960" y="2514600"/>
              <a:ext cx="16383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F2F476-DA8E-8C74-B0AB-20806EBBC9A1}"/>
                </a:ext>
              </a:extLst>
            </p:cNvPr>
            <p:cNvSpPr txBox="1"/>
            <p:nvPr/>
          </p:nvSpPr>
          <p:spPr>
            <a:xfrm>
              <a:off x="8738184" y="2145268"/>
              <a:ext cx="1525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Kompensator</a:t>
              </a:r>
              <a:endParaRPr lang="en-GB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976A2A-E6C1-36CD-9847-6F02FB179F83}"/>
              </a:ext>
            </a:extLst>
          </p:cNvPr>
          <p:cNvGrpSpPr/>
          <p:nvPr/>
        </p:nvGrpSpPr>
        <p:grpSpPr>
          <a:xfrm>
            <a:off x="6067422" y="3359721"/>
            <a:ext cx="6124578" cy="3453945"/>
            <a:chOff x="6067422" y="3359721"/>
            <a:chExt cx="6124578" cy="3453945"/>
          </a:xfrm>
        </p:grpSpPr>
        <p:pic>
          <p:nvPicPr>
            <p:cNvPr id="24" name="Picture 23" descr="A graph with a blue line&#10;&#10;AI-generated content may be incorrect.">
              <a:extLst>
                <a:ext uri="{FF2B5EF4-FFF2-40B4-BE49-F238E27FC236}">
                  <a16:creationId xmlns:a16="http://schemas.microsoft.com/office/drawing/2014/main" id="{EA55609B-F383-6E45-B5BC-647EC9C8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2" r="7413"/>
            <a:stretch/>
          </p:blipFill>
          <p:spPr>
            <a:xfrm>
              <a:off x="6292645" y="3429000"/>
              <a:ext cx="5899355" cy="320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F71C9-1BFC-E79B-20DD-ADDEFCAEB5FD}"/>
                </a:ext>
              </a:extLst>
            </p:cNvPr>
            <p:cNvSpPr txBox="1"/>
            <p:nvPr/>
          </p:nvSpPr>
          <p:spPr>
            <a:xfrm>
              <a:off x="7318131" y="3359721"/>
              <a:ext cx="4250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/>
                <a:t>Flow karakteristik til kompansert ventil</a:t>
              </a:r>
              <a:endParaRPr lang="en-GB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2D679A-81FA-92F8-B31B-0B6EA83617BD}"/>
                </a:ext>
              </a:extLst>
            </p:cNvPr>
            <p:cNvSpPr txBox="1"/>
            <p:nvPr/>
          </p:nvSpPr>
          <p:spPr>
            <a:xfrm>
              <a:off x="8599862" y="6444334"/>
              <a:ext cx="1481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Styresignal U</a:t>
              </a:r>
              <a:endParaRPr lang="en-GB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73689-1739-9A5B-B82B-AFE00196BD37}"/>
                </a:ext>
              </a:extLst>
            </p:cNvPr>
            <p:cNvSpPr txBox="1"/>
            <p:nvPr/>
          </p:nvSpPr>
          <p:spPr>
            <a:xfrm rot="16200000">
              <a:off x="5385087" y="4780264"/>
              <a:ext cx="1734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Flow P-&gt;A [lpm]</a:t>
              </a:r>
              <a:endParaRPr lang="en-GB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7545D3-26CE-492D-7F46-E41340C66672}"/>
              </a:ext>
            </a:extLst>
          </p:cNvPr>
          <p:cNvSpPr txBox="1"/>
          <p:nvPr/>
        </p:nvSpPr>
        <p:spPr>
          <a:xfrm>
            <a:off x="10283476" y="118174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P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25721E-55E8-3687-0A9F-44EF9EAD7E7E}"/>
              </a:ext>
            </a:extLst>
          </p:cNvPr>
          <p:cNvSpPr txBox="1"/>
          <p:nvPr/>
        </p:nvSpPr>
        <p:spPr>
          <a:xfrm>
            <a:off x="10719648" y="11785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D17023-5A7A-8414-204D-20EDF6C3EF18}"/>
              </a:ext>
            </a:extLst>
          </p:cNvPr>
          <p:cNvSpPr txBox="1"/>
          <p:nvPr/>
        </p:nvSpPr>
        <p:spPr>
          <a:xfrm>
            <a:off x="10283476" y="13750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A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33537E-8378-0965-FA5A-D0D5169A40CF}"/>
              </a:ext>
            </a:extLst>
          </p:cNvPr>
          <p:cNvSpPr txBox="1"/>
          <p:nvPr/>
        </p:nvSpPr>
        <p:spPr>
          <a:xfrm>
            <a:off x="10711632" y="13866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64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E850-8BAD-F92B-4963-5E63F494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Kontrollsystem</a:t>
            </a:r>
            <a:endParaRPr lang="en-GB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B58855E-F46B-83A2-EDC1-1B1B52B21E4B}"/>
              </a:ext>
            </a:extLst>
          </p:cNvPr>
          <p:cNvGrpSpPr/>
          <p:nvPr/>
        </p:nvGrpSpPr>
        <p:grpSpPr>
          <a:xfrm>
            <a:off x="6592212" y="2174731"/>
            <a:ext cx="5177955" cy="3865968"/>
            <a:chOff x="6022091" y="878262"/>
            <a:chExt cx="5177955" cy="3865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2F6767-4503-0CB2-0895-1DE3DA4EF192}"/>
                    </a:ext>
                  </a:extLst>
                </p:cNvPr>
                <p:cNvSpPr txBox="1"/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𝑉𝑒𝑙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𝐴𝑟𝑒𝑎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𝐶𝑦𝑙𝑖𝑛𝑑𝑒𝑟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72F6767-4503-0CB2-0895-1DE3DA4EF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040" y="878262"/>
                  <a:ext cx="2871363" cy="299249"/>
                </a:xfrm>
                <a:prstGeom prst="rect">
                  <a:avLst/>
                </a:prstGeom>
                <a:blipFill>
                  <a:blip r:embed="rId7"/>
                  <a:stretch>
                    <a:fillRect l="-1699" r="-1274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94641AF-3028-6363-D007-E7F4D6F4CD3E}"/>
                    </a:ext>
                  </a:extLst>
                </p:cNvPr>
                <p:cNvSpPr txBox="1"/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𝑚𝑒𝑎𝑠𝑢𝑟𝑒𝑑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𝑠𝑢𝑝𝑝𝑙𝑦</m:t>
                            </m:r>
                          </m:sub>
                        </m:sSub>
                        <m:r>
                          <a:rPr lang="nb-N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𝑐𝑦𝑙𝑖𝑛𝑑𝑒𝑟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94641AF-3028-6363-D007-E7F4D6F4CD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092293" y="1260722"/>
                  <a:ext cx="3296856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1111" r="-741" b="-2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639FF64-98E9-8AA6-24CA-D25D50900BE7}"/>
                    </a:ext>
                  </a:extLst>
                </p:cNvPr>
                <p:cNvSpPr txBox="1"/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𝐶𝑑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𝐴𝑑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639FF64-98E9-8AA6-24CA-D25D50900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022091" y="1616496"/>
                  <a:ext cx="5177955" cy="8728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D2C4461-8B84-ED85-90A7-A5A333A4A423}"/>
                    </a:ext>
                  </a:extLst>
                </p:cNvPr>
                <p:cNvSpPr txBox="1"/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D2C4461-8B84-ED85-90A7-A5A333A4A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369618" y="2552277"/>
                  <a:ext cx="2742206" cy="6446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02B3D1-AA01-0EF4-4D4D-6CC6A4BDA7ED}"/>
                    </a:ext>
                  </a:extLst>
                </p:cNvPr>
                <p:cNvSpPr txBox="1"/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𝑚𝑒𝑎𝑠𝑢𝑟𝑒𝑑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𝑎𝑑𝑗𝑢𝑠𝑡𝑒𝑑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E02B3D1-AA01-0EF4-4D4D-6CC6A4BDA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451850" y="3293815"/>
                  <a:ext cx="2577742" cy="715645"/>
                </a:xfrm>
                <a:prstGeom prst="rect">
                  <a:avLst/>
                </a:prstGeom>
                <a:blipFill>
                  <a:blip r:embed="rId11"/>
                  <a:stretch>
                    <a:fillRect b="-8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CAC7280-2B88-CBB6-7E29-42A02B12BD84}"/>
                    </a:ext>
                  </a:extLst>
                </p:cNvPr>
                <p:cNvSpPr txBox="1"/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𝑎𝑑𝑗𝑢𝑠𝑡𝑒𝑑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@∆</m:t>
                                </m:r>
                                <m:sSub>
                                  <m:sSub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CAC7280-2B88-CBB6-7E29-42A02B12B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6450" y="4134704"/>
                  <a:ext cx="1828541" cy="6095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4FA384-CA87-B5A8-F6F1-81F42ED6FCA2}"/>
              </a:ext>
            </a:extLst>
          </p:cNvPr>
          <p:cNvGrpSpPr/>
          <p:nvPr/>
        </p:nvGrpSpPr>
        <p:grpSpPr>
          <a:xfrm>
            <a:off x="162615" y="2252753"/>
            <a:ext cx="5597515" cy="4387168"/>
            <a:chOff x="162615" y="2252753"/>
            <a:chExt cx="5597515" cy="438716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B404942-9BCD-EF90-C83B-B477BFB9B32E}"/>
                </a:ext>
              </a:extLst>
            </p:cNvPr>
            <p:cNvGrpSpPr/>
            <p:nvPr/>
          </p:nvGrpSpPr>
          <p:grpSpPr>
            <a:xfrm>
              <a:off x="162615" y="2252753"/>
              <a:ext cx="5291404" cy="3818482"/>
              <a:chOff x="162615" y="2003833"/>
              <a:chExt cx="5291404" cy="38184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01CB67-F019-D97C-59C9-B0A035DA3FD5}"/>
                  </a:ext>
                </a:extLst>
              </p:cNvPr>
              <p:cNvSpPr/>
              <p:nvPr/>
            </p:nvSpPr>
            <p:spPr>
              <a:xfrm>
                <a:off x="3227240" y="2003833"/>
                <a:ext cx="1232213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Feed Forward</a:t>
                </a:r>
                <a:endParaRPr lang="en-GB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D071B50-F41A-EE9D-CDEC-C1EC8ABA3403}"/>
                  </a:ext>
                </a:extLst>
              </p:cNvPr>
              <p:cNvSpPr/>
              <p:nvPr/>
            </p:nvSpPr>
            <p:spPr>
              <a:xfrm>
                <a:off x="2960541" y="4920124"/>
                <a:ext cx="950210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System</a:t>
                </a:r>
                <a:endParaRPr lang="en-GB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6C6BF87-5F9E-6A7F-A24D-7A22FC051C85}"/>
                  </a:ext>
                </a:extLst>
              </p:cNvPr>
              <p:cNvSpPr/>
              <p:nvPr/>
            </p:nvSpPr>
            <p:spPr>
              <a:xfrm>
                <a:off x="4547671" y="4920124"/>
                <a:ext cx="893478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DCV</a:t>
                </a:r>
                <a:endParaRPr lang="en-GB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B1C8AA-AFAC-9D4B-7E36-CC83AE7B5360}"/>
                  </a:ext>
                </a:extLst>
              </p:cNvPr>
              <p:cNvSpPr/>
              <p:nvPr/>
            </p:nvSpPr>
            <p:spPr>
              <a:xfrm>
                <a:off x="3645759" y="3386535"/>
                <a:ext cx="849992" cy="90219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PID</a:t>
                </a:r>
                <a:endParaRPr lang="en-GB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B9C7E47-CAC0-4AC5-34CE-C32825CAB0C2}"/>
                  </a:ext>
                </a:extLst>
              </p:cNvPr>
              <p:cNvSpPr/>
              <p:nvPr/>
            </p:nvSpPr>
            <p:spPr>
              <a:xfrm>
                <a:off x="4814410" y="365763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35C08D-3E8D-089F-543E-07D99E6E21DC}"/>
                  </a:ext>
                </a:extLst>
              </p:cNvPr>
              <p:cNvSpPr/>
              <p:nvPr/>
            </p:nvSpPr>
            <p:spPr>
              <a:xfrm>
                <a:off x="2342803" y="3657630"/>
                <a:ext cx="360000" cy="36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61ED42D-20E2-2645-0363-28E8F74E0675}"/>
                  </a:ext>
                </a:extLst>
              </p:cNvPr>
              <p:cNvCxnSpPr/>
              <p:nvPr/>
            </p:nvCxnSpPr>
            <p:spPr>
              <a:xfrm>
                <a:off x="4703695" y="3590459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46CE380-FE0A-C93F-87A2-7659D06754F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04653" y="3593943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F718451-1138-9200-2E9B-64291E7120D6}"/>
                  </a:ext>
                </a:extLst>
              </p:cNvPr>
              <p:cNvCxnSpPr/>
              <p:nvPr/>
            </p:nvCxnSpPr>
            <p:spPr>
              <a:xfrm>
                <a:off x="4697509" y="404470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DD9BEB5-1AAC-6C15-3DAD-958191D553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696465" y="404470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F51B4B7-7899-224E-39DC-F8D3BBC5E248}"/>
                  </a:ext>
                </a:extLst>
              </p:cNvPr>
              <p:cNvCxnSpPr>
                <a:cxnSpLocks/>
                <a:stCxn id="7" idx="3"/>
                <a:endCxn id="8" idx="2"/>
              </p:cNvCxnSpPr>
              <p:nvPr/>
            </p:nvCxnSpPr>
            <p:spPr>
              <a:xfrm flipV="1">
                <a:off x="4495751" y="3837630"/>
                <a:ext cx="318659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C456985-7972-4A55-A0C9-E3C7B507E7D2}"/>
                  </a:ext>
                </a:extLst>
              </p:cNvPr>
              <p:cNvCxnSpPr>
                <a:cxnSpLocks/>
                <a:stCxn id="8" idx="4"/>
                <a:endCxn id="6" idx="0"/>
              </p:cNvCxnSpPr>
              <p:nvPr/>
            </p:nvCxnSpPr>
            <p:spPr>
              <a:xfrm>
                <a:off x="4994410" y="4017630"/>
                <a:ext cx="0" cy="9024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3E37948-BAC5-BC12-C11E-16C6948B5A1B}"/>
                  </a:ext>
                </a:extLst>
              </p:cNvPr>
              <p:cNvCxnSpPr>
                <a:cxnSpLocks/>
                <a:stCxn id="9" idx="6"/>
                <a:endCxn id="7" idx="1"/>
              </p:cNvCxnSpPr>
              <p:nvPr/>
            </p:nvCxnSpPr>
            <p:spPr>
              <a:xfrm>
                <a:off x="2702803" y="3837630"/>
                <a:ext cx="942956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DC6CFB9-29C3-E3FB-CD43-D78F072885A6}"/>
                  </a:ext>
                </a:extLst>
              </p:cNvPr>
              <p:cNvCxnSpPr>
                <a:cxnSpLocks/>
                <a:stCxn id="6" idx="1"/>
                <a:endCxn id="5" idx="3"/>
              </p:cNvCxnSpPr>
              <p:nvPr/>
            </p:nvCxnSpPr>
            <p:spPr>
              <a:xfrm flipH="1">
                <a:off x="3910751" y="5371220"/>
                <a:ext cx="63692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750D5B81-8DC6-E3EA-B33A-C10905CABE01}"/>
                  </a:ext>
                </a:extLst>
              </p:cNvPr>
              <p:cNvCxnSpPr>
                <a:cxnSpLocks/>
                <a:stCxn id="4" idx="3"/>
                <a:endCxn id="8" idx="0"/>
              </p:cNvCxnSpPr>
              <p:nvPr/>
            </p:nvCxnSpPr>
            <p:spPr>
              <a:xfrm>
                <a:off x="4459453" y="2454929"/>
                <a:ext cx="534957" cy="1202701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820EA8-1EF1-F34F-46D0-D2FBF5388085}"/>
                  </a:ext>
                </a:extLst>
              </p:cNvPr>
              <p:cNvSpPr/>
              <p:nvPr/>
            </p:nvSpPr>
            <p:spPr>
              <a:xfrm>
                <a:off x="162615" y="2003833"/>
                <a:ext cx="1232214" cy="228489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dirty="0"/>
                  <a:t>Motion</a:t>
                </a:r>
              </a:p>
              <a:p>
                <a:pPr algn="ctr"/>
                <a:r>
                  <a:rPr lang="nb-NO" dirty="0"/>
                  <a:t>Referance</a:t>
                </a:r>
                <a:endParaRPr lang="en-GB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7035C13-78F3-2595-18B3-6AA1E517A310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1414585" y="3828851"/>
                <a:ext cx="928218" cy="877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A81141A-640E-2FFC-CAF1-C9FE4B4C6F4D}"/>
                  </a:ext>
                </a:extLst>
              </p:cNvPr>
              <p:cNvCxnSpPr>
                <a:cxnSpLocks/>
                <a:endCxn id="4" idx="1"/>
              </p:cNvCxnSpPr>
              <p:nvPr/>
            </p:nvCxnSpPr>
            <p:spPr>
              <a:xfrm>
                <a:off x="1150059" y="2454929"/>
                <a:ext cx="20771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12382DFE-24DE-686B-D81E-C3DAE9093C0C}"/>
                  </a:ext>
                </a:extLst>
              </p:cNvPr>
              <p:cNvCxnSpPr>
                <a:cxnSpLocks/>
                <a:stCxn id="5" idx="1"/>
                <a:endCxn id="9" idx="4"/>
              </p:cNvCxnSpPr>
              <p:nvPr/>
            </p:nvCxnSpPr>
            <p:spPr>
              <a:xfrm rot="10800000">
                <a:off x="2522803" y="4017630"/>
                <a:ext cx="437738" cy="1353590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209A58-C37E-7109-ADB2-E8F69F9D2AFA}"/>
                  </a:ext>
                </a:extLst>
              </p:cNvPr>
              <p:cNvCxnSpPr/>
              <p:nvPr/>
            </p:nvCxnSpPr>
            <p:spPr>
              <a:xfrm>
                <a:off x="2175940" y="3657630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7471B7C-BB1B-9DD8-B137-84F4C129D76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174896" y="3657630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227EEC6-FEF7-41DA-C44F-4CA13A03BA6A}"/>
                  </a:ext>
                </a:extLst>
              </p:cNvPr>
              <p:cNvCxnSpPr/>
              <p:nvPr/>
            </p:nvCxnSpPr>
            <p:spPr>
              <a:xfrm>
                <a:off x="2671240" y="4047574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6C4752-480D-BFEC-7961-A01EDECB44A9}"/>
                      </a:ext>
                    </a:extLst>
                  </p:cNvPr>
                  <p:cNvSpPr txBox="1"/>
                  <p:nvPr/>
                </p:nvSpPr>
                <p:spPr>
                  <a:xfrm>
                    <a:off x="1365593" y="3858795"/>
                    <a:ext cx="895181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E6C4752-480D-BFEC-7961-A01EDECB44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5593" y="3858795"/>
                    <a:ext cx="895181" cy="39158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C3CC8F5-8410-9801-4BDC-CF877A7AF017}"/>
                      </a:ext>
                    </a:extLst>
                  </p:cNvPr>
                  <p:cNvSpPr txBox="1"/>
                  <p:nvPr/>
                </p:nvSpPr>
                <p:spPr>
                  <a:xfrm>
                    <a:off x="5059680" y="2757959"/>
                    <a:ext cx="3943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C3CC8F5-8410-9801-4BDC-CF877A7AF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9680" y="2757959"/>
                    <a:ext cx="39433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B7014E-056F-0BE9-B644-326BC6269B82}"/>
                      </a:ext>
                    </a:extLst>
                  </p:cNvPr>
                  <p:cNvSpPr txBox="1"/>
                  <p:nvPr/>
                </p:nvSpPr>
                <p:spPr>
                  <a:xfrm>
                    <a:off x="2027297" y="2063346"/>
                    <a:ext cx="857542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𝑉𝑒𝑙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B7014E-056F-0BE9-B644-326BC6269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7297" y="2063346"/>
                    <a:ext cx="857542" cy="3915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BCD7082-F1F8-BFC5-6AEC-C6D0973F03A8}"/>
                      </a:ext>
                    </a:extLst>
                  </p:cNvPr>
                  <p:cNvSpPr txBox="1"/>
                  <p:nvPr/>
                </p:nvSpPr>
                <p:spPr>
                  <a:xfrm>
                    <a:off x="1577522" y="5056829"/>
                    <a:ext cx="9605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BCD7082-F1F8-BFC5-6AEC-C6D0973F03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7522" y="5056829"/>
                    <a:ext cx="96058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4E9C302-B0B7-1846-C44D-E16B9F668377}"/>
                      </a:ext>
                    </a:extLst>
                  </p:cNvPr>
                  <p:cNvSpPr txBox="1"/>
                  <p:nvPr/>
                </p:nvSpPr>
                <p:spPr>
                  <a:xfrm>
                    <a:off x="2594578" y="3423290"/>
                    <a:ext cx="10899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𝑃𝑜𝑠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𝐸𝑟𝑟𝑜𝑟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4E9C302-B0B7-1846-C44D-E16B9F6683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4578" y="3423290"/>
                    <a:ext cx="108997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E91669A2-CDA3-C4EF-D565-BA815EA0FB1E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rot="5400000" flipH="1" flipV="1">
              <a:off x="1730255" y="3958143"/>
              <a:ext cx="3818482" cy="407701"/>
            </a:xfrm>
            <a:prstGeom prst="bentConnector5">
              <a:avLst>
                <a:gd name="adj1" fmla="val -5987"/>
                <a:gd name="adj2" fmla="val 570097"/>
                <a:gd name="adj3" fmla="val 105987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5C993C9-88D8-DF8C-B03A-47BEED71BB02}"/>
                    </a:ext>
                  </a:extLst>
                </p:cNvPr>
                <p:cNvSpPr txBox="1"/>
                <p:nvPr/>
              </p:nvSpPr>
              <p:spPr>
                <a:xfrm>
                  <a:off x="3400959" y="6270589"/>
                  <a:ext cx="23591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𝑀𝑒𝑎𝑠𝑢𝑟𝑒𝑑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𝑝𝑟𝑒𝑠𝑠𝑢𝑟𝑒𝑠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5C993C9-88D8-DF8C-B03A-47BEED71B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959" y="6270589"/>
                  <a:ext cx="235917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88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7A79-E34F-1E92-9D4D-7586A4CB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Simuleringsmodell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2F03-F3D5-B790-68B5-1A3F0E30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95722"/>
            <a:ext cx="5771535" cy="5388536"/>
          </a:xfrm>
        </p:spPr>
        <p:txBody>
          <a:bodyPr>
            <a:noAutofit/>
          </a:bodyPr>
          <a:lstStyle/>
          <a:p>
            <a:r>
              <a:rPr lang="nb-NO" sz="2400" noProof="0" dirty="0"/>
              <a:t>Bruke modell av kranen til å lage, og optimalisere, kontrollsystemet til den hydrauliske styringen</a:t>
            </a:r>
          </a:p>
          <a:p>
            <a:r>
              <a:rPr lang="nb-NO" sz="2400" noProof="0" dirty="0"/>
              <a:t>Justering av modellen ved å bruke måledata. </a:t>
            </a:r>
          </a:p>
          <a:p>
            <a:pPr lvl="1"/>
            <a:r>
              <a:rPr lang="nb-NO" sz="2000" noProof="0" dirty="0"/>
              <a:t>Modellere friksjonen i systemet</a:t>
            </a:r>
          </a:p>
          <a:p>
            <a:pPr lvl="1"/>
            <a:r>
              <a:rPr lang="nb-NO" sz="2000" noProof="0" dirty="0"/>
              <a:t>Modellere hydrauliske ventiler</a:t>
            </a:r>
          </a:p>
          <a:p>
            <a:pPr lvl="1"/>
            <a:r>
              <a:rPr lang="nb-NO" sz="2000" noProof="0" dirty="0"/>
              <a:t>Finne parameter og justere på teoretiske parameter</a:t>
            </a:r>
          </a:p>
          <a:p>
            <a:r>
              <a:rPr lang="nb-NO" sz="2400" noProof="0" dirty="0"/>
              <a:t>Potensiale for å kjøre andre tester som ikke er mulig i labben.</a:t>
            </a:r>
          </a:p>
          <a:p>
            <a:pPr lvl="1"/>
            <a:r>
              <a:rPr lang="nb-NO" sz="2000" dirty="0"/>
              <a:t>Sprang i supply trykket</a:t>
            </a:r>
          </a:p>
          <a:p>
            <a:pPr lvl="1"/>
            <a:r>
              <a:rPr lang="nb-NO" sz="2000" noProof="0" dirty="0"/>
              <a:t>Tregere ventil</a:t>
            </a:r>
          </a:p>
        </p:txBody>
      </p:sp>
      <p:pic>
        <p:nvPicPr>
          <p:cNvPr id="6" name="Picture 5" descr="A red machine with a white background">
            <a:extLst>
              <a:ext uri="{FF2B5EF4-FFF2-40B4-BE49-F238E27FC236}">
                <a16:creationId xmlns:a16="http://schemas.microsoft.com/office/drawing/2014/main" id="{E9BAFEA9-2486-F6D3-B971-AE344B988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0" r="22936"/>
          <a:stretch/>
        </p:blipFill>
        <p:spPr>
          <a:xfrm>
            <a:off x="6096000" y="1612733"/>
            <a:ext cx="4559417" cy="4286250"/>
          </a:xfrm>
          <a:prstGeom prst="rect">
            <a:avLst/>
          </a:prstGeom>
          <a:ln w="381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559417"/>
                      <a:gd name="connsiteY0" fmla="*/ 0 h 4286250"/>
                      <a:gd name="connsiteX1" fmla="*/ 742534 w 4559417"/>
                      <a:gd name="connsiteY1" fmla="*/ 0 h 4286250"/>
                      <a:gd name="connsiteX2" fmla="*/ 1485067 w 4559417"/>
                      <a:gd name="connsiteY2" fmla="*/ 0 h 4286250"/>
                      <a:gd name="connsiteX3" fmla="*/ 2136413 w 4559417"/>
                      <a:gd name="connsiteY3" fmla="*/ 0 h 4286250"/>
                      <a:gd name="connsiteX4" fmla="*/ 2833352 w 4559417"/>
                      <a:gd name="connsiteY4" fmla="*/ 0 h 4286250"/>
                      <a:gd name="connsiteX5" fmla="*/ 3439103 w 4559417"/>
                      <a:gd name="connsiteY5" fmla="*/ 0 h 4286250"/>
                      <a:gd name="connsiteX6" fmla="*/ 4559417 w 4559417"/>
                      <a:gd name="connsiteY6" fmla="*/ 0 h 4286250"/>
                      <a:gd name="connsiteX7" fmla="*/ 4559417 w 4559417"/>
                      <a:gd name="connsiteY7" fmla="*/ 698046 h 4286250"/>
                      <a:gd name="connsiteX8" fmla="*/ 4559417 w 4559417"/>
                      <a:gd name="connsiteY8" fmla="*/ 1224643 h 4286250"/>
                      <a:gd name="connsiteX9" fmla="*/ 4559417 w 4559417"/>
                      <a:gd name="connsiteY9" fmla="*/ 1708377 h 4286250"/>
                      <a:gd name="connsiteX10" fmla="*/ 4559417 w 4559417"/>
                      <a:gd name="connsiteY10" fmla="*/ 2234973 h 4286250"/>
                      <a:gd name="connsiteX11" fmla="*/ 4559417 w 4559417"/>
                      <a:gd name="connsiteY11" fmla="*/ 2804432 h 4286250"/>
                      <a:gd name="connsiteX12" fmla="*/ 4559417 w 4559417"/>
                      <a:gd name="connsiteY12" fmla="*/ 3416754 h 4286250"/>
                      <a:gd name="connsiteX13" fmla="*/ 4559417 w 4559417"/>
                      <a:gd name="connsiteY13" fmla="*/ 4286250 h 4286250"/>
                      <a:gd name="connsiteX14" fmla="*/ 3816883 w 4559417"/>
                      <a:gd name="connsiteY14" fmla="*/ 4286250 h 4286250"/>
                      <a:gd name="connsiteX15" fmla="*/ 3165538 w 4559417"/>
                      <a:gd name="connsiteY15" fmla="*/ 4286250 h 4286250"/>
                      <a:gd name="connsiteX16" fmla="*/ 2514193 w 4559417"/>
                      <a:gd name="connsiteY16" fmla="*/ 4286250 h 4286250"/>
                      <a:gd name="connsiteX17" fmla="*/ 1862848 w 4559417"/>
                      <a:gd name="connsiteY17" fmla="*/ 4286250 h 4286250"/>
                      <a:gd name="connsiteX18" fmla="*/ 1211502 w 4559417"/>
                      <a:gd name="connsiteY18" fmla="*/ 4286250 h 4286250"/>
                      <a:gd name="connsiteX19" fmla="*/ 605751 w 4559417"/>
                      <a:gd name="connsiteY19" fmla="*/ 4286250 h 4286250"/>
                      <a:gd name="connsiteX20" fmla="*/ 0 w 4559417"/>
                      <a:gd name="connsiteY20" fmla="*/ 4286250 h 4286250"/>
                      <a:gd name="connsiteX21" fmla="*/ 0 w 4559417"/>
                      <a:gd name="connsiteY21" fmla="*/ 3673929 h 4286250"/>
                      <a:gd name="connsiteX22" fmla="*/ 0 w 4559417"/>
                      <a:gd name="connsiteY22" fmla="*/ 3018745 h 4286250"/>
                      <a:gd name="connsiteX23" fmla="*/ 0 w 4559417"/>
                      <a:gd name="connsiteY23" fmla="*/ 2363561 h 4286250"/>
                      <a:gd name="connsiteX24" fmla="*/ 0 w 4559417"/>
                      <a:gd name="connsiteY24" fmla="*/ 1665514 h 4286250"/>
                      <a:gd name="connsiteX25" fmla="*/ 0 w 4559417"/>
                      <a:gd name="connsiteY25" fmla="*/ 1053193 h 4286250"/>
                      <a:gd name="connsiteX26" fmla="*/ 0 w 4559417"/>
                      <a:gd name="connsiteY26" fmla="*/ 0 h 428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559417" h="4286250" fill="none" extrusionOk="0">
                        <a:moveTo>
                          <a:pt x="0" y="0"/>
                        </a:moveTo>
                        <a:cubicBezTo>
                          <a:pt x="328860" y="9395"/>
                          <a:pt x="432991" y="19790"/>
                          <a:pt x="742534" y="0"/>
                        </a:cubicBezTo>
                        <a:cubicBezTo>
                          <a:pt x="1052077" y="-19790"/>
                          <a:pt x="1124011" y="-19932"/>
                          <a:pt x="1485067" y="0"/>
                        </a:cubicBezTo>
                        <a:cubicBezTo>
                          <a:pt x="1846123" y="19932"/>
                          <a:pt x="1831843" y="23924"/>
                          <a:pt x="2136413" y="0"/>
                        </a:cubicBezTo>
                        <a:cubicBezTo>
                          <a:pt x="2440983" y="-23924"/>
                          <a:pt x="2691979" y="17484"/>
                          <a:pt x="2833352" y="0"/>
                        </a:cubicBezTo>
                        <a:cubicBezTo>
                          <a:pt x="2974725" y="-17484"/>
                          <a:pt x="3291750" y="2092"/>
                          <a:pt x="3439103" y="0"/>
                        </a:cubicBezTo>
                        <a:cubicBezTo>
                          <a:pt x="3586456" y="-2092"/>
                          <a:pt x="4314585" y="-17611"/>
                          <a:pt x="4559417" y="0"/>
                        </a:cubicBezTo>
                        <a:cubicBezTo>
                          <a:pt x="4533787" y="207905"/>
                          <a:pt x="4573229" y="430473"/>
                          <a:pt x="4559417" y="698046"/>
                        </a:cubicBezTo>
                        <a:cubicBezTo>
                          <a:pt x="4545605" y="965619"/>
                          <a:pt x="4554618" y="1019719"/>
                          <a:pt x="4559417" y="1224643"/>
                        </a:cubicBezTo>
                        <a:cubicBezTo>
                          <a:pt x="4564216" y="1429567"/>
                          <a:pt x="4538572" y="1541691"/>
                          <a:pt x="4559417" y="1708377"/>
                        </a:cubicBezTo>
                        <a:cubicBezTo>
                          <a:pt x="4580262" y="1875063"/>
                          <a:pt x="4535618" y="2003407"/>
                          <a:pt x="4559417" y="2234973"/>
                        </a:cubicBezTo>
                        <a:cubicBezTo>
                          <a:pt x="4583216" y="2466539"/>
                          <a:pt x="4544163" y="2671396"/>
                          <a:pt x="4559417" y="2804432"/>
                        </a:cubicBezTo>
                        <a:cubicBezTo>
                          <a:pt x="4574671" y="2937468"/>
                          <a:pt x="4533000" y="3269395"/>
                          <a:pt x="4559417" y="3416754"/>
                        </a:cubicBezTo>
                        <a:cubicBezTo>
                          <a:pt x="4585834" y="3564113"/>
                          <a:pt x="4542958" y="4065847"/>
                          <a:pt x="4559417" y="4286250"/>
                        </a:cubicBezTo>
                        <a:cubicBezTo>
                          <a:pt x="4248202" y="4281077"/>
                          <a:pt x="4083905" y="4261265"/>
                          <a:pt x="3816883" y="4286250"/>
                        </a:cubicBezTo>
                        <a:cubicBezTo>
                          <a:pt x="3549861" y="4311235"/>
                          <a:pt x="3363770" y="4276657"/>
                          <a:pt x="3165538" y="4286250"/>
                        </a:cubicBezTo>
                        <a:cubicBezTo>
                          <a:pt x="2967306" y="4295843"/>
                          <a:pt x="2779032" y="4285685"/>
                          <a:pt x="2514193" y="4286250"/>
                        </a:cubicBezTo>
                        <a:cubicBezTo>
                          <a:pt x="2249355" y="4286815"/>
                          <a:pt x="2071917" y="4305656"/>
                          <a:pt x="1862848" y="4286250"/>
                        </a:cubicBezTo>
                        <a:cubicBezTo>
                          <a:pt x="1653780" y="4266844"/>
                          <a:pt x="1427260" y="4256908"/>
                          <a:pt x="1211502" y="4286250"/>
                        </a:cubicBezTo>
                        <a:cubicBezTo>
                          <a:pt x="995744" y="4315592"/>
                          <a:pt x="880529" y="4293579"/>
                          <a:pt x="605751" y="4286250"/>
                        </a:cubicBezTo>
                        <a:cubicBezTo>
                          <a:pt x="330973" y="4278921"/>
                          <a:pt x="223997" y="4311615"/>
                          <a:pt x="0" y="4286250"/>
                        </a:cubicBezTo>
                        <a:cubicBezTo>
                          <a:pt x="17369" y="4103091"/>
                          <a:pt x="-6200" y="3804756"/>
                          <a:pt x="0" y="3673929"/>
                        </a:cubicBezTo>
                        <a:cubicBezTo>
                          <a:pt x="6200" y="3543102"/>
                          <a:pt x="26059" y="3262233"/>
                          <a:pt x="0" y="3018745"/>
                        </a:cubicBezTo>
                        <a:cubicBezTo>
                          <a:pt x="-26059" y="2775257"/>
                          <a:pt x="24494" y="2611051"/>
                          <a:pt x="0" y="2363561"/>
                        </a:cubicBezTo>
                        <a:cubicBezTo>
                          <a:pt x="-24494" y="2116071"/>
                          <a:pt x="-12306" y="1843380"/>
                          <a:pt x="0" y="1665514"/>
                        </a:cubicBezTo>
                        <a:cubicBezTo>
                          <a:pt x="12306" y="1487648"/>
                          <a:pt x="-15639" y="1268285"/>
                          <a:pt x="0" y="1053193"/>
                        </a:cubicBezTo>
                        <a:cubicBezTo>
                          <a:pt x="15639" y="838101"/>
                          <a:pt x="43583" y="324128"/>
                          <a:pt x="0" y="0"/>
                        </a:cubicBezTo>
                        <a:close/>
                      </a:path>
                      <a:path w="4559417" h="4286250" stroke="0" extrusionOk="0">
                        <a:moveTo>
                          <a:pt x="0" y="0"/>
                        </a:moveTo>
                        <a:cubicBezTo>
                          <a:pt x="137019" y="18983"/>
                          <a:pt x="376186" y="24442"/>
                          <a:pt x="605751" y="0"/>
                        </a:cubicBezTo>
                        <a:cubicBezTo>
                          <a:pt x="835316" y="-24442"/>
                          <a:pt x="866699" y="-6678"/>
                          <a:pt x="1120314" y="0"/>
                        </a:cubicBezTo>
                        <a:cubicBezTo>
                          <a:pt x="1373929" y="6678"/>
                          <a:pt x="1614776" y="-16407"/>
                          <a:pt x="1862848" y="0"/>
                        </a:cubicBezTo>
                        <a:cubicBezTo>
                          <a:pt x="2110920" y="16407"/>
                          <a:pt x="2210955" y="-1692"/>
                          <a:pt x="2468599" y="0"/>
                        </a:cubicBezTo>
                        <a:cubicBezTo>
                          <a:pt x="2726243" y="1692"/>
                          <a:pt x="2847189" y="26080"/>
                          <a:pt x="3074350" y="0"/>
                        </a:cubicBezTo>
                        <a:cubicBezTo>
                          <a:pt x="3301511" y="-26080"/>
                          <a:pt x="3613209" y="7459"/>
                          <a:pt x="3816883" y="0"/>
                        </a:cubicBezTo>
                        <a:cubicBezTo>
                          <a:pt x="4020557" y="-7459"/>
                          <a:pt x="4252110" y="20486"/>
                          <a:pt x="4559417" y="0"/>
                        </a:cubicBezTo>
                        <a:cubicBezTo>
                          <a:pt x="4591745" y="295275"/>
                          <a:pt x="4586266" y="516449"/>
                          <a:pt x="4559417" y="698046"/>
                        </a:cubicBezTo>
                        <a:cubicBezTo>
                          <a:pt x="4532568" y="879643"/>
                          <a:pt x="4571827" y="1069984"/>
                          <a:pt x="4559417" y="1224643"/>
                        </a:cubicBezTo>
                        <a:cubicBezTo>
                          <a:pt x="4547007" y="1379302"/>
                          <a:pt x="4584615" y="1567171"/>
                          <a:pt x="4559417" y="1751239"/>
                        </a:cubicBezTo>
                        <a:cubicBezTo>
                          <a:pt x="4534219" y="1935307"/>
                          <a:pt x="4558145" y="2174297"/>
                          <a:pt x="4559417" y="2363561"/>
                        </a:cubicBezTo>
                        <a:cubicBezTo>
                          <a:pt x="4560689" y="2552825"/>
                          <a:pt x="4547861" y="2729817"/>
                          <a:pt x="4559417" y="3018745"/>
                        </a:cubicBezTo>
                        <a:cubicBezTo>
                          <a:pt x="4570973" y="3307673"/>
                          <a:pt x="4572530" y="3372040"/>
                          <a:pt x="4559417" y="3502479"/>
                        </a:cubicBezTo>
                        <a:cubicBezTo>
                          <a:pt x="4546304" y="3632918"/>
                          <a:pt x="4532809" y="4121682"/>
                          <a:pt x="4559417" y="4286250"/>
                        </a:cubicBezTo>
                        <a:cubicBezTo>
                          <a:pt x="4410179" y="4312423"/>
                          <a:pt x="4151239" y="4290807"/>
                          <a:pt x="3908072" y="4286250"/>
                        </a:cubicBezTo>
                        <a:cubicBezTo>
                          <a:pt x="3664906" y="4281693"/>
                          <a:pt x="3457247" y="4313094"/>
                          <a:pt x="3256726" y="4286250"/>
                        </a:cubicBezTo>
                        <a:cubicBezTo>
                          <a:pt x="3056205" y="4259406"/>
                          <a:pt x="2855358" y="4320071"/>
                          <a:pt x="2514193" y="4286250"/>
                        </a:cubicBezTo>
                        <a:cubicBezTo>
                          <a:pt x="2173028" y="4252429"/>
                          <a:pt x="2099713" y="4257467"/>
                          <a:pt x="1862848" y="4286250"/>
                        </a:cubicBezTo>
                        <a:cubicBezTo>
                          <a:pt x="1625984" y="4315033"/>
                          <a:pt x="1585650" y="4268764"/>
                          <a:pt x="1348285" y="4286250"/>
                        </a:cubicBezTo>
                        <a:cubicBezTo>
                          <a:pt x="1110920" y="4303736"/>
                          <a:pt x="1057625" y="4258584"/>
                          <a:pt x="788128" y="4286250"/>
                        </a:cubicBezTo>
                        <a:cubicBezTo>
                          <a:pt x="518631" y="4313916"/>
                          <a:pt x="239675" y="4260879"/>
                          <a:pt x="0" y="4286250"/>
                        </a:cubicBezTo>
                        <a:cubicBezTo>
                          <a:pt x="6334" y="4084852"/>
                          <a:pt x="29878" y="3871680"/>
                          <a:pt x="0" y="3673929"/>
                        </a:cubicBezTo>
                        <a:cubicBezTo>
                          <a:pt x="-29878" y="3476178"/>
                          <a:pt x="22913" y="3268055"/>
                          <a:pt x="0" y="3061607"/>
                        </a:cubicBezTo>
                        <a:cubicBezTo>
                          <a:pt x="-22913" y="2855159"/>
                          <a:pt x="7538" y="2621644"/>
                          <a:pt x="0" y="2492148"/>
                        </a:cubicBezTo>
                        <a:cubicBezTo>
                          <a:pt x="-7538" y="2362652"/>
                          <a:pt x="20580" y="2150818"/>
                          <a:pt x="0" y="2008414"/>
                        </a:cubicBezTo>
                        <a:cubicBezTo>
                          <a:pt x="-20580" y="1866010"/>
                          <a:pt x="-21251" y="1733135"/>
                          <a:pt x="0" y="1524680"/>
                        </a:cubicBezTo>
                        <a:cubicBezTo>
                          <a:pt x="21251" y="1316225"/>
                          <a:pt x="-8152" y="1174278"/>
                          <a:pt x="0" y="869496"/>
                        </a:cubicBezTo>
                        <a:cubicBezTo>
                          <a:pt x="8152" y="564714"/>
                          <a:pt x="-1576" y="2105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6779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645D-506A-3D72-4A45-7609E564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PLS og Kranen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EDAE-1ED1-152F-A692-F575841AF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6947"/>
            <a:ext cx="5630333" cy="1726117"/>
          </a:xfrm>
        </p:spPr>
        <p:txBody>
          <a:bodyPr>
            <a:noAutofit/>
          </a:bodyPr>
          <a:lstStyle/>
          <a:p>
            <a:r>
              <a:rPr lang="nb-NO" sz="2400" dirty="0"/>
              <a:t>Normalisering og skalering</a:t>
            </a:r>
          </a:p>
          <a:p>
            <a:r>
              <a:rPr lang="nb-NO" sz="2400" dirty="0"/>
              <a:t>Trådløs styring gjennom HMI</a:t>
            </a:r>
          </a:p>
          <a:p>
            <a:r>
              <a:rPr lang="nb-NO" sz="2400" dirty="0"/>
              <a:t>Visualisering av data gjennom OPC</a:t>
            </a:r>
          </a:p>
          <a:p>
            <a:r>
              <a:rPr lang="nb-NO" sz="2400" dirty="0">
                <a:highlight>
                  <a:srgbClr val="FFFF00"/>
                </a:highlight>
              </a:rPr>
              <a:t>Logging av data gjennom mechurement i twincat</a:t>
            </a:r>
            <a:endParaRPr lang="en-GB" sz="2400" dirty="0">
              <a:highlight>
                <a:srgbClr val="FFFF00"/>
              </a:highlight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B099B9-5A38-CBDD-19A9-CE0621493AFA}"/>
              </a:ext>
            </a:extLst>
          </p:cNvPr>
          <p:cNvGrpSpPr/>
          <p:nvPr/>
        </p:nvGrpSpPr>
        <p:grpSpPr>
          <a:xfrm>
            <a:off x="6644754" y="386823"/>
            <a:ext cx="4709046" cy="2321488"/>
            <a:chOff x="3275098" y="3182193"/>
            <a:chExt cx="4709046" cy="23214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33BE21-4B9C-EDAE-9ADC-BD23899BA2AD}"/>
                </a:ext>
              </a:extLst>
            </p:cNvPr>
            <p:cNvSpPr/>
            <p:nvPr/>
          </p:nvSpPr>
          <p:spPr>
            <a:xfrm>
              <a:off x="4798001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PLS/RIO</a:t>
              </a:r>
              <a:endParaRPr lang="en-GB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72D0B-4D5D-081A-D884-9D5E0592A2A8}"/>
                </a:ext>
              </a:extLst>
            </p:cNvPr>
            <p:cNvSpPr/>
            <p:nvPr/>
          </p:nvSpPr>
          <p:spPr>
            <a:xfrm>
              <a:off x="6899811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Ventil</a:t>
              </a:r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2E699C-271E-B99C-7CBC-DE5ADF56E191}"/>
                </a:ext>
              </a:extLst>
            </p:cNvPr>
            <p:cNvSpPr/>
            <p:nvPr/>
          </p:nvSpPr>
          <p:spPr>
            <a:xfrm>
              <a:off x="4793074" y="4801697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Sensor</a:t>
              </a:r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C46FDB-F789-DDBF-CA92-118D425F7544}"/>
                </a:ext>
              </a:extLst>
            </p:cNvPr>
            <p:cNvSpPr/>
            <p:nvPr/>
          </p:nvSpPr>
          <p:spPr>
            <a:xfrm>
              <a:off x="6899811" y="4801697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Aktuator</a:t>
              </a:r>
              <a:endParaRPr lang="en-GB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1CC5BC2-5AD1-1150-7DA3-0600CA112345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5882334" y="3533185"/>
              <a:ext cx="10174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BA83C5-DF39-C8B8-E01E-376C98D1CC3F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7441978" y="3884177"/>
              <a:ext cx="0" cy="9175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C1C1B9-0BE9-6004-302C-812413BBFD74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5335241" y="3884177"/>
              <a:ext cx="4927" cy="9175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638F1C8-14EE-D982-E72A-8C7641981131}"/>
                </a:ext>
              </a:extLst>
            </p:cNvPr>
            <p:cNvCxnSpPr>
              <a:cxnSpLocks/>
              <a:stCxn id="7" idx="1"/>
              <a:endCxn id="6" idx="3"/>
            </p:cNvCxnSpPr>
            <p:nvPr/>
          </p:nvCxnSpPr>
          <p:spPr>
            <a:xfrm flipH="1">
              <a:off x="5877407" y="5152689"/>
              <a:ext cx="10224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258383-DC7E-ED79-0C4A-D8D2460899CF}"/>
                </a:ext>
              </a:extLst>
            </p:cNvPr>
            <p:cNvSpPr/>
            <p:nvPr/>
          </p:nvSpPr>
          <p:spPr>
            <a:xfrm>
              <a:off x="3275098" y="3182193"/>
              <a:ext cx="1084333" cy="7019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HMI</a:t>
              </a:r>
              <a:endParaRPr lang="en-GB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A3E00E6-ACB5-3897-B67C-140D6F0BD065}"/>
                </a:ext>
              </a:extLst>
            </p:cNvPr>
            <p:cNvCxnSpPr>
              <a:cxnSpLocks/>
            </p:cNvCxnSpPr>
            <p:nvPr/>
          </p:nvCxnSpPr>
          <p:spPr>
            <a:xfrm>
              <a:off x="4366655" y="3686302"/>
              <a:ext cx="42641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0D0E43C-AE09-BEAD-DFC5-25625D0A3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7765" y="3414440"/>
              <a:ext cx="43149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DF32A1-5DA9-554E-4AA1-71E8DC30A4EC}"/>
              </a:ext>
            </a:extLst>
          </p:cNvPr>
          <p:cNvGrpSpPr/>
          <p:nvPr/>
        </p:nvGrpSpPr>
        <p:grpSpPr>
          <a:xfrm>
            <a:off x="6458767" y="3272312"/>
            <a:ext cx="5324475" cy="3167697"/>
            <a:chOff x="892522" y="3139440"/>
            <a:chExt cx="5324475" cy="3167697"/>
          </a:xfrm>
        </p:grpSpPr>
        <p:pic>
          <p:nvPicPr>
            <p:cNvPr id="30" name="Picture 29" descr="A diagram of a computer network&#10;&#10;AI-generated content may be incorrect.">
              <a:extLst>
                <a:ext uri="{FF2B5EF4-FFF2-40B4-BE49-F238E27FC236}">
                  <a16:creationId xmlns:a16="http://schemas.microsoft.com/office/drawing/2014/main" id="{98AB6978-FDC5-C6BD-2A49-AE08AC3DC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522" y="3192462"/>
              <a:ext cx="5324475" cy="311467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EABB218-5C19-4D67-C591-E7CD09D8750B}"/>
                </a:ext>
              </a:extLst>
            </p:cNvPr>
            <p:cNvSpPr/>
            <p:nvPr/>
          </p:nvSpPr>
          <p:spPr>
            <a:xfrm>
              <a:off x="3568093" y="3139440"/>
              <a:ext cx="1924672" cy="1412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8979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6FA0-883C-5B5E-D9A8-4C611CD8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 for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54C6B-3B0C-81B1-4E49-BA61C98D4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933440" cy="5096192"/>
          </a:xfrm>
        </p:spPr>
        <p:txBody>
          <a:bodyPr>
            <a:noAutofit/>
          </a:bodyPr>
          <a:lstStyle/>
          <a:p>
            <a:r>
              <a:rPr lang="nb-NO" sz="2400" dirty="0"/>
              <a:t>Bevegelses refferanse</a:t>
            </a:r>
          </a:p>
          <a:p>
            <a:pPr lvl="1"/>
            <a:r>
              <a:rPr lang="nb-NO" sz="2000" dirty="0"/>
              <a:t>2 typer</a:t>
            </a:r>
          </a:p>
          <a:p>
            <a:r>
              <a:rPr lang="nb-NO" sz="2400" dirty="0"/>
              <a:t>Hver enkelt aktuator </a:t>
            </a:r>
          </a:p>
          <a:p>
            <a:pPr lvl="1"/>
            <a:r>
              <a:rPr lang="nb-NO" sz="2000" dirty="0"/>
              <a:t>2 stillinger per aktuator</a:t>
            </a:r>
          </a:p>
          <a:p>
            <a:pPr lvl="1"/>
            <a:r>
              <a:rPr lang="nb-NO" sz="2000" dirty="0"/>
              <a:t>Bruker refreranse 1</a:t>
            </a:r>
          </a:p>
          <a:p>
            <a:r>
              <a:rPr lang="nb-NO" sz="2400" dirty="0"/>
              <a:t>2 aktuatorer kombinert</a:t>
            </a:r>
          </a:p>
          <a:p>
            <a:pPr lvl="1"/>
            <a:r>
              <a:rPr lang="nb-NO" sz="2000" dirty="0"/>
              <a:t>8 Stillinger</a:t>
            </a:r>
          </a:p>
          <a:p>
            <a:pPr lvl="1"/>
            <a:r>
              <a:rPr lang="nb-NO" sz="2000" dirty="0"/>
              <a:t>Bruker refreranse 1 og 2</a:t>
            </a:r>
          </a:p>
          <a:p>
            <a:r>
              <a:rPr lang="nb-NO" sz="2400" dirty="0"/>
              <a:t>1 aktuatorer med forstyrrelse fra en 2. aktuator</a:t>
            </a:r>
          </a:p>
          <a:p>
            <a:pPr lvl="1"/>
            <a:r>
              <a:rPr lang="nb-NO" sz="2000" dirty="0"/>
              <a:t>Bruk av refferanse 2</a:t>
            </a:r>
          </a:p>
          <a:p>
            <a:r>
              <a:rPr lang="nb-NO" sz="2400" dirty="0"/>
              <a:t>2 aktuatorer med forstyrrelse fra en 3. aktuator</a:t>
            </a:r>
          </a:p>
          <a:p>
            <a:endParaRPr lang="nb-NO" sz="2400" dirty="0"/>
          </a:p>
          <a:p>
            <a:endParaRPr lang="nb-NO" sz="2400" dirty="0"/>
          </a:p>
          <a:p>
            <a:pPr lvl="1"/>
            <a:endParaRPr lang="nb-NO" sz="2000" dirty="0"/>
          </a:p>
          <a:p>
            <a:endParaRPr lang="nb-NO" sz="2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BD0FAC-6A8A-5820-2E46-7971E8EDC478}"/>
              </a:ext>
            </a:extLst>
          </p:cNvPr>
          <p:cNvGrpSpPr/>
          <p:nvPr/>
        </p:nvGrpSpPr>
        <p:grpSpPr>
          <a:xfrm>
            <a:off x="5774928" y="1324928"/>
            <a:ext cx="5731124" cy="5047316"/>
            <a:chOff x="5774928" y="1324928"/>
            <a:chExt cx="5731124" cy="50473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EE1D71-E7C7-5D41-2D68-EBC2D7C6E754}"/>
                </a:ext>
              </a:extLst>
            </p:cNvPr>
            <p:cNvGrpSpPr/>
            <p:nvPr/>
          </p:nvGrpSpPr>
          <p:grpSpPr>
            <a:xfrm>
              <a:off x="6065668" y="1324928"/>
              <a:ext cx="5440384" cy="5047316"/>
              <a:chOff x="6065668" y="1324928"/>
              <a:chExt cx="5440384" cy="504731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CAFCFDE-0A11-DE32-2AE3-1CA34132E44D}"/>
                  </a:ext>
                </a:extLst>
              </p:cNvPr>
              <p:cNvGrpSpPr/>
              <p:nvPr/>
            </p:nvGrpSpPr>
            <p:grpSpPr>
              <a:xfrm>
                <a:off x="6065668" y="1324928"/>
                <a:ext cx="5440384" cy="4733582"/>
                <a:chOff x="6065668" y="1324928"/>
                <a:chExt cx="5440384" cy="4733582"/>
              </a:xfrm>
            </p:grpSpPr>
            <p:pic>
              <p:nvPicPr>
                <p:cNvPr id="14" name="Picture 13" descr="A graph of a function">
                  <a:extLst>
                    <a:ext uri="{FF2B5EF4-FFF2-40B4-BE49-F238E27FC236}">
                      <a16:creationId xmlns:a16="http://schemas.microsoft.com/office/drawing/2014/main" id="{4C09B50B-9E12-CE90-3A14-5DC0CB6956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493" t="49716" r="7963" b="5883"/>
                <a:stretch/>
              </p:blipFill>
              <p:spPr>
                <a:xfrm>
                  <a:off x="8979798" y="4028746"/>
                  <a:ext cx="2526254" cy="2024990"/>
                </a:xfrm>
                <a:prstGeom prst="rect">
                  <a:avLst/>
                </a:prstGeom>
              </p:spPr>
            </p:pic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C6CAB25-2D08-0C36-F383-8322467BDD18}"/>
                    </a:ext>
                  </a:extLst>
                </p:cNvPr>
                <p:cNvGrpSpPr/>
                <p:nvPr/>
              </p:nvGrpSpPr>
              <p:grpSpPr>
                <a:xfrm>
                  <a:off x="6065668" y="1324928"/>
                  <a:ext cx="5167277" cy="4733582"/>
                  <a:chOff x="6065668" y="1324928"/>
                  <a:chExt cx="5167277" cy="4733582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5512A966-8EBC-4CD9-6D86-B0A5335DCE28}"/>
                      </a:ext>
                    </a:extLst>
                  </p:cNvPr>
                  <p:cNvGrpSpPr/>
                  <p:nvPr/>
                </p:nvGrpSpPr>
                <p:grpSpPr>
                  <a:xfrm>
                    <a:off x="6065668" y="1324928"/>
                    <a:ext cx="5167277" cy="4733582"/>
                    <a:chOff x="2762594" y="1541468"/>
                    <a:chExt cx="5167277" cy="4733582"/>
                  </a:xfrm>
                </p:grpSpPr>
                <p:pic>
                  <p:nvPicPr>
                    <p:cNvPr id="5" name="Picture 4" descr="A graph of a function">
                      <a:extLst>
                        <a:ext uri="{FF2B5EF4-FFF2-40B4-BE49-F238E27FC236}">
                          <a16:creationId xmlns:a16="http://schemas.microsoft.com/office/drawing/2014/main" id="{BE3B0F24-B8E0-9DD5-C167-DBD373ED4D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249" t="49716" r="49368" b="5883"/>
                    <a:stretch/>
                  </p:blipFill>
                  <p:spPr>
                    <a:xfrm>
                      <a:off x="2762594" y="4250060"/>
                      <a:ext cx="2638091" cy="20249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C7B99C71-7B4D-5AC9-201E-C29EEE3853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96699" y="1541468"/>
                      <a:ext cx="15138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Posisjon ref 1</a:t>
                      </a:r>
                      <a:endParaRPr lang="en-GB" dirty="0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63654500-845D-9037-F2C0-24D7E2EFD0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7638" y="1542790"/>
                      <a:ext cx="16922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Hastighet ref 1</a:t>
                      </a:r>
                      <a:endParaRPr lang="en-GB" dirty="0"/>
                    </a:p>
                  </p:txBody>
                </p:sp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C7AFFDD6-7756-0F14-E45B-03CD4BE630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96699" y="4131975"/>
                      <a:ext cx="151384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Posisjon ref 2</a:t>
                      </a:r>
                      <a:endParaRPr lang="en-GB" dirty="0"/>
                    </a:p>
                  </p:txBody>
                </p: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B19FF957-E1AB-A48D-C9E1-8251DC2C13A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37638" y="4133297"/>
                      <a:ext cx="16922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nb-NO" dirty="0"/>
                        <a:t>Hastighet ref 2</a:t>
                      </a:r>
                      <a:endParaRPr lang="en-GB" dirty="0"/>
                    </a:p>
                  </p:txBody>
                </p:sp>
              </p:grpSp>
              <p:pic>
                <p:nvPicPr>
                  <p:cNvPr id="11" name="Picture 10" descr="A graph of a function">
                    <a:extLst>
                      <a:ext uri="{FF2B5EF4-FFF2-40B4-BE49-F238E27FC236}">
                        <a16:creationId xmlns:a16="http://schemas.microsoft.com/office/drawing/2014/main" id="{801F8362-8BEB-042F-E63A-541123564F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249" t="5379" r="51485" b="50220"/>
                  <a:stretch/>
                </p:blipFill>
                <p:spPr>
                  <a:xfrm>
                    <a:off x="6065668" y="1640404"/>
                    <a:ext cx="2509372" cy="20249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 descr="A graph of a function">
                  <a:extLst>
                    <a:ext uri="{FF2B5EF4-FFF2-40B4-BE49-F238E27FC236}">
                      <a16:creationId xmlns:a16="http://schemas.microsoft.com/office/drawing/2014/main" id="{9E7CF9DD-A420-7E0C-F263-94D662E4A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771" t="5379" r="7963" b="50220"/>
                <a:stretch/>
              </p:blipFill>
              <p:spPr>
                <a:xfrm>
                  <a:off x="8996680" y="1690688"/>
                  <a:ext cx="2509372" cy="202499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F323B7E-9177-5ADF-F1E8-2EEECF973B78}"/>
                  </a:ext>
                </a:extLst>
              </p:cNvPr>
              <p:cNvGrpSpPr/>
              <p:nvPr/>
            </p:nvGrpSpPr>
            <p:grpSpPr>
              <a:xfrm>
                <a:off x="7033736" y="3478292"/>
                <a:ext cx="3563070" cy="2893952"/>
                <a:chOff x="7033736" y="3478292"/>
                <a:chExt cx="3563070" cy="289395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914593E-CC08-97CC-7607-C3BADF65C708}"/>
                    </a:ext>
                  </a:extLst>
                </p:cNvPr>
                <p:cNvSpPr txBox="1"/>
                <p:nvPr/>
              </p:nvSpPr>
              <p:spPr>
                <a:xfrm>
                  <a:off x="7033736" y="5991929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7BB9D8E-1B7E-025C-2B2A-7BD17715698E}"/>
                    </a:ext>
                  </a:extLst>
                </p:cNvPr>
                <p:cNvSpPr txBox="1"/>
                <p:nvPr/>
              </p:nvSpPr>
              <p:spPr>
                <a:xfrm>
                  <a:off x="7033736" y="3478292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78C489-3527-4ECE-6863-F36BB26E2ABF}"/>
                    </a:ext>
                  </a:extLst>
                </p:cNvPr>
                <p:cNvSpPr txBox="1"/>
                <p:nvPr/>
              </p:nvSpPr>
              <p:spPr>
                <a:xfrm>
                  <a:off x="10023571" y="6002912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6FE8471-FB1A-192F-58BA-37859438B2CD}"/>
                    </a:ext>
                  </a:extLst>
                </p:cNvPr>
                <p:cNvSpPr txBox="1"/>
                <p:nvPr/>
              </p:nvSpPr>
              <p:spPr>
                <a:xfrm>
                  <a:off x="10023571" y="3489275"/>
                  <a:ext cx="5732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b-NO" dirty="0"/>
                    <a:t>t [s]</a:t>
                  </a:r>
                  <a:endParaRPr lang="en-GB" dirty="0"/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6CF50E-00A6-7A40-AFC4-96E9A5CF8BC9}"/>
                </a:ext>
              </a:extLst>
            </p:cNvPr>
            <p:cNvSpPr txBox="1"/>
            <p:nvPr/>
          </p:nvSpPr>
          <p:spPr>
            <a:xfrm rot="16200000">
              <a:off x="5777172" y="2336095"/>
              <a:ext cx="364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AF875F-7C8B-E95E-DE57-1C5627EB4B58}"/>
                </a:ext>
              </a:extLst>
            </p:cNvPr>
            <p:cNvSpPr txBox="1"/>
            <p:nvPr/>
          </p:nvSpPr>
          <p:spPr>
            <a:xfrm rot="16200000">
              <a:off x="5777172" y="4852594"/>
              <a:ext cx="364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B99F0-617F-DB96-438B-2BE611535C01}"/>
                </a:ext>
              </a:extLst>
            </p:cNvPr>
            <p:cNvSpPr txBox="1"/>
            <p:nvPr/>
          </p:nvSpPr>
          <p:spPr>
            <a:xfrm rot="16200000">
              <a:off x="8640066" y="2355644"/>
              <a:ext cx="56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m/s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C96D17-CF09-D31F-A982-6CE1688AC7E7}"/>
                </a:ext>
              </a:extLst>
            </p:cNvPr>
            <p:cNvSpPr txBox="1"/>
            <p:nvPr/>
          </p:nvSpPr>
          <p:spPr>
            <a:xfrm rot="16200000">
              <a:off x="8601016" y="4833095"/>
              <a:ext cx="647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/>
                <a:t>m/s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50039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451A-505D-5AFB-303E-3576D554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39" y="-113917"/>
            <a:ext cx="10515600" cy="1325563"/>
          </a:xfrm>
        </p:spPr>
        <p:txBody>
          <a:bodyPr/>
          <a:lstStyle/>
          <a:p>
            <a:r>
              <a:rPr lang="nb-NO" dirty="0"/>
              <a:t>Utføringer av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991C-22F9-75B2-BED0-243FC33E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0" y="1017158"/>
            <a:ext cx="2880360" cy="4351338"/>
          </a:xfrm>
        </p:spPr>
        <p:txBody>
          <a:bodyPr>
            <a:noAutofit/>
          </a:bodyPr>
          <a:lstStyle/>
          <a:p>
            <a:r>
              <a:rPr lang="nb-NO" sz="2400" dirty="0"/>
              <a:t>Hver enkelt aktuator </a:t>
            </a:r>
          </a:p>
          <a:p>
            <a:pPr lvl="1"/>
            <a:r>
              <a:rPr lang="nb-NO" sz="2000" dirty="0"/>
              <a:t>Figur 1 og 2</a:t>
            </a:r>
          </a:p>
          <a:p>
            <a:r>
              <a:rPr lang="nb-NO" sz="2400" dirty="0"/>
              <a:t>Homing Funksjon</a:t>
            </a:r>
          </a:p>
          <a:p>
            <a:pPr lvl="1"/>
            <a:r>
              <a:rPr lang="nb-NO" sz="2000" dirty="0"/>
              <a:t>Starter altid i riktig posisjon</a:t>
            </a:r>
          </a:p>
          <a:p>
            <a:r>
              <a:rPr lang="nb-NO" sz="2400" dirty="0"/>
              <a:t>2 aktuatorer kombinert</a:t>
            </a:r>
            <a:endParaRPr lang="nb-NO" sz="2000" dirty="0"/>
          </a:p>
          <a:p>
            <a:pPr lvl="1"/>
            <a:r>
              <a:rPr lang="nb-NO" sz="2000" dirty="0"/>
              <a:t>Figur 3</a:t>
            </a:r>
          </a:p>
          <a:p>
            <a:endParaRPr lang="nb-NO" sz="2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D08B2A-4E1B-F5D6-15DB-8B6AE09E1B90}"/>
              </a:ext>
            </a:extLst>
          </p:cNvPr>
          <p:cNvGrpSpPr/>
          <p:nvPr/>
        </p:nvGrpSpPr>
        <p:grpSpPr>
          <a:xfrm>
            <a:off x="6971628" y="3588834"/>
            <a:ext cx="4310914" cy="2668312"/>
            <a:chOff x="7849706" y="4120317"/>
            <a:chExt cx="4310914" cy="26683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8022092-C524-8703-E877-C231BD1804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49706" y="4120317"/>
              <a:ext cx="4310914" cy="2668312"/>
              <a:chOff x="128875" y="0"/>
              <a:chExt cx="11079757" cy="68580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DA490AE-DF1B-4688-C521-BE178216322C}"/>
                  </a:ext>
                </a:extLst>
              </p:cNvPr>
              <p:cNvGrpSpPr/>
              <p:nvPr/>
            </p:nvGrpSpPr>
            <p:grpSpPr>
              <a:xfrm>
                <a:off x="128875" y="0"/>
                <a:ext cx="11079757" cy="6858000"/>
                <a:chOff x="92299" y="0"/>
                <a:chExt cx="11079757" cy="6858000"/>
              </a:xfrm>
            </p:grpSpPr>
            <p:pic>
              <p:nvPicPr>
                <p:cNvPr id="16" name="Picture 15" descr="A red mechanical device with colorful parts">
                  <a:extLst>
                    <a:ext uri="{FF2B5EF4-FFF2-40B4-BE49-F238E27FC236}">
                      <a16:creationId xmlns:a16="http://schemas.microsoft.com/office/drawing/2014/main" id="{C760F2F5-E252-248A-5D1E-18A66E4BC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9944" y="0"/>
                  <a:ext cx="10152112" cy="6858000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DC47820-93B7-75DA-EAD2-632875EE3EC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6200000">
                  <a:off x="113974" y="998630"/>
                  <a:ext cx="2863190" cy="2906539"/>
                  <a:chOff x="5418517" y="-1090767"/>
                  <a:chExt cx="4816575" cy="4889499"/>
                </a:xfrm>
              </p:grpSpPr>
              <p:sp>
                <p:nvSpPr>
                  <p:cNvPr id="18" name="Arc 17">
                    <a:extLst>
                      <a:ext uri="{FF2B5EF4-FFF2-40B4-BE49-F238E27FC236}">
                        <a16:creationId xmlns:a16="http://schemas.microsoft.com/office/drawing/2014/main" id="{C7B7163F-A93D-55E3-63C0-730036424D67}"/>
                      </a:ext>
                    </a:extLst>
                  </p:cNvPr>
                  <p:cNvSpPr/>
                  <p:nvPr/>
                </p:nvSpPr>
                <p:spPr>
                  <a:xfrm flipV="1">
                    <a:off x="5418517" y="-1090767"/>
                    <a:ext cx="4816575" cy="4889499"/>
                  </a:xfrm>
                  <a:prstGeom prst="arc">
                    <a:avLst>
                      <a:gd name="adj1" fmla="val 17180406"/>
                      <a:gd name="adj2" fmla="val 19554024"/>
                    </a:avLst>
                  </a:prstGeom>
                  <a:noFill/>
                  <a:ln w="38100" cap="flat" cmpd="sng" algn="ctr">
                    <a:solidFill>
                      <a:srgbClr val="FFC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GB" dirty="0"/>
                  </a:p>
                </p:txBody>
              </p:sp>
              <p:sp>
                <p:nvSpPr>
                  <p:cNvPr id="19" name="Arc 18">
                    <a:extLst>
                      <a:ext uri="{FF2B5EF4-FFF2-40B4-BE49-F238E27FC236}">
                        <a16:creationId xmlns:a16="http://schemas.microsoft.com/office/drawing/2014/main" id="{8EDABD97-BA7A-6451-C193-62F708E7EE7E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5418517" y="-1090767"/>
                    <a:ext cx="4816575" cy="4889499"/>
                  </a:xfrm>
                  <a:prstGeom prst="arc">
                    <a:avLst>
                      <a:gd name="adj1" fmla="val 16339938"/>
                      <a:gd name="adj2" fmla="val 18614588"/>
                    </a:avLst>
                  </a:prstGeom>
                  <a:noFill/>
                  <a:ln w="38100" cap="flat" cmpd="sng" algn="ctr">
                    <a:solidFill>
                      <a:srgbClr val="FFC000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GB"/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3432995-3167-6CB8-E365-0EBD8DEA18D4}"/>
                  </a:ext>
                </a:extLst>
              </p:cNvPr>
              <p:cNvGrpSpPr/>
              <p:nvPr/>
            </p:nvGrpSpPr>
            <p:grpSpPr>
              <a:xfrm rot="16364236">
                <a:off x="2134477" y="1645099"/>
                <a:ext cx="206394" cy="1589274"/>
                <a:chOff x="7753226" y="1375040"/>
                <a:chExt cx="206394" cy="1589274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22B851B-B538-99E6-BA69-53AE7C702D34}"/>
                    </a:ext>
                  </a:extLst>
                </p:cNvPr>
                <p:cNvSpPr/>
                <p:nvPr/>
              </p:nvSpPr>
              <p:spPr>
                <a:xfrm>
                  <a:off x="7753226" y="1375040"/>
                  <a:ext cx="163954" cy="16166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A5BBE25-FD49-D15D-3076-9DC8866859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235764" flipV="1">
                  <a:off x="7222943" y="2227636"/>
                  <a:ext cx="1401472" cy="71883"/>
                </a:xfrm>
                <a:prstGeom prst="line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39327D-0117-447B-BA7E-5F65943108C8}"/>
                </a:ext>
              </a:extLst>
            </p:cNvPr>
            <p:cNvSpPr/>
            <p:nvPr/>
          </p:nvSpPr>
          <p:spPr>
            <a:xfrm>
              <a:off x="9977141" y="5296018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1</a:t>
              </a:r>
              <a:endParaRPr lang="en-GB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CD5582-CE58-E9C0-5516-0F15A63EBD51}"/>
              </a:ext>
            </a:extLst>
          </p:cNvPr>
          <p:cNvGrpSpPr/>
          <p:nvPr/>
        </p:nvGrpSpPr>
        <p:grpSpPr>
          <a:xfrm>
            <a:off x="8392392" y="357746"/>
            <a:ext cx="2890150" cy="2865120"/>
            <a:chOff x="9365549" y="1201429"/>
            <a:chExt cx="2890150" cy="28651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4A0768-2AC4-A7F1-43E6-9A4CBA8CEA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65549" y="1201429"/>
              <a:ext cx="2890150" cy="2865120"/>
              <a:chOff x="2216885" y="-1014567"/>
              <a:chExt cx="8018207" cy="794876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C22E717-A201-4688-CBFB-98163BF4FE7A}"/>
                  </a:ext>
                </a:extLst>
              </p:cNvPr>
              <p:cNvGrpSpPr/>
              <p:nvPr/>
            </p:nvGrpSpPr>
            <p:grpSpPr>
              <a:xfrm>
                <a:off x="2216885" y="-1014567"/>
                <a:ext cx="8018207" cy="7948767"/>
                <a:chOff x="2216885" y="-1090767"/>
                <a:chExt cx="8018207" cy="7948767"/>
              </a:xfrm>
            </p:grpSpPr>
            <p:pic>
              <p:nvPicPr>
                <p:cNvPr id="8" name="Picture 7" descr="A red machine with green and blue parts&#10;&#10;AI-generated content may be incorrect.">
                  <a:extLst>
                    <a:ext uri="{FF2B5EF4-FFF2-40B4-BE49-F238E27FC236}">
                      <a16:creationId xmlns:a16="http://schemas.microsoft.com/office/drawing/2014/main" id="{A89C475A-C2B2-DD94-D5B8-784F90410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6885" y="0"/>
                  <a:ext cx="7758230" cy="6858000"/>
                </a:xfrm>
                <a:prstGeom prst="rect">
                  <a:avLst/>
                </a:prstGeom>
              </p:spPr>
            </p:pic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102FCF73-6F0F-67FD-C8D5-B2B0FB231565}"/>
                    </a:ext>
                  </a:extLst>
                </p:cNvPr>
                <p:cNvSpPr/>
                <p:nvPr/>
              </p:nvSpPr>
              <p:spPr>
                <a:xfrm flipV="1">
                  <a:off x="5418517" y="-1090767"/>
                  <a:ext cx="4816575" cy="4889499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E1E9697C-0264-BB74-ECC8-17C570D38670}"/>
                    </a:ext>
                  </a:extLst>
                </p:cNvPr>
                <p:cNvSpPr/>
                <p:nvPr/>
              </p:nvSpPr>
              <p:spPr>
                <a:xfrm flipH="1" flipV="1">
                  <a:off x="5418517" y="-1090767"/>
                  <a:ext cx="4816575" cy="4889499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12EF5F1-B740-3BE0-2DDD-22BDBE58A6D0}"/>
                  </a:ext>
                </a:extLst>
              </p:cNvPr>
              <p:cNvSpPr/>
              <p:nvPr/>
            </p:nvSpPr>
            <p:spPr>
              <a:xfrm>
                <a:off x="7753226" y="1375040"/>
                <a:ext cx="163954" cy="16166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896F55D-17AB-3C40-2FC1-28E9B4DFF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4315" y="1565356"/>
                <a:ext cx="243205" cy="2320844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5AACFA-CAEE-812B-C999-00B209A530B2}"/>
                </a:ext>
              </a:extLst>
            </p:cNvPr>
            <p:cNvSpPr/>
            <p:nvPr/>
          </p:nvSpPr>
          <p:spPr>
            <a:xfrm>
              <a:off x="10259770" y="2765609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2</a:t>
              </a:r>
              <a:endParaRPr lang="en-GB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07C256-32F5-13BF-C106-0576C6B11FC7}"/>
              </a:ext>
            </a:extLst>
          </p:cNvPr>
          <p:cNvGrpSpPr/>
          <p:nvPr/>
        </p:nvGrpSpPr>
        <p:grpSpPr>
          <a:xfrm>
            <a:off x="2897640" y="1814404"/>
            <a:ext cx="4180252" cy="4026717"/>
            <a:chOff x="7310146" y="-191939"/>
            <a:chExt cx="4180252" cy="402671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8A7EEFA-8565-C39C-918F-159CCE02E0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10146" y="-191939"/>
              <a:ext cx="4180252" cy="4026717"/>
              <a:chOff x="6788262" y="1924285"/>
              <a:chExt cx="4180252" cy="4026717"/>
            </a:xfrm>
          </p:grpSpPr>
          <p:pic>
            <p:nvPicPr>
              <p:cNvPr id="21" name="Picture 20" descr="A red crane with green blue and purple parts&#10;&#10;AI-generated content may be incorrect.">
                <a:extLst>
                  <a:ext uri="{FF2B5EF4-FFF2-40B4-BE49-F238E27FC236}">
                    <a16:creationId xmlns:a16="http://schemas.microsoft.com/office/drawing/2014/main" id="{DC521E58-D6CD-A4DA-B89F-EB635EA54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700" y="2331548"/>
                <a:ext cx="3655814" cy="3619454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BBB42C9-87D1-BC33-081D-F871E1AE2921}"/>
                  </a:ext>
                </a:extLst>
              </p:cNvPr>
              <p:cNvGrpSpPr/>
              <p:nvPr/>
            </p:nvGrpSpPr>
            <p:grpSpPr>
              <a:xfrm rot="16642178">
                <a:off x="8119176" y="1909112"/>
                <a:ext cx="1736127" cy="1766473"/>
                <a:chOff x="8119176" y="1909112"/>
                <a:chExt cx="1736127" cy="1766473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7A817B46-B1EF-DBD8-C4FC-D98FE56AD184}"/>
                    </a:ext>
                  </a:extLst>
                </p:cNvPr>
                <p:cNvSpPr/>
                <p:nvPr/>
              </p:nvSpPr>
              <p:spPr>
                <a:xfrm flipV="1">
                  <a:off x="8119176" y="1909112"/>
                  <a:ext cx="1736127" cy="1762412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68C7C314-4659-ACD4-40B3-94573649C858}"/>
                    </a:ext>
                  </a:extLst>
                </p:cNvPr>
                <p:cNvSpPr/>
                <p:nvPr/>
              </p:nvSpPr>
              <p:spPr>
                <a:xfrm flipH="1" flipV="1">
                  <a:off x="8119176" y="1909112"/>
                  <a:ext cx="1736127" cy="1762412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739D15F-4534-CE75-507D-E1631F3359C8}"/>
                    </a:ext>
                  </a:extLst>
                </p:cNvPr>
                <p:cNvSpPr/>
                <p:nvPr/>
              </p:nvSpPr>
              <p:spPr>
                <a:xfrm>
                  <a:off x="8960718" y="2770442"/>
                  <a:ext cx="59097" cy="5827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D4F6F58-4D5F-8944-EB3F-3B71A1C02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7156" y="2839041"/>
                  <a:ext cx="87663" cy="836544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05A4205-54A4-8194-93CE-9FA1A1412E5F}"/>
                  </a:ext>
                </a:extLst>
              </p:cNvPr>
              <p:cNvGrpSpPr/>
              <p:nvPr/>
            </p:nvGrpSpPr>
            <p:grpSpPr>
              <a:xfrm rot="13033878">
                <a:off x="6788262" y="3396161"/>
                <a:ext cx="1736127" cy="1766473"/>
                <a:chOff x="8119176" y="1909112"/>
                <a:chExt cx="1736127" cy="1766473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94CBA218-59F8-ADDB-E758-B7A3AA235CD5}"/>
                    </a:ext>
                  </a:extLst>
                </p:cNvPr>
                <p:cNvSpPr/>
                <p:nvPr/>
              </p:nvSpPr>
              <p:spPr>
                <a:xfrm flipV="1">
                  <a:off x="8119176" y="1909112"/>
                  <a:ext cx="1736127" cy="1762412"/>
                </a:xfrm>
                <a:prstGeom prst="arc">
                  <a:avLst>
                    <a:gd name="adj1" fmla="val 17180406"/>
                    <a:gd name="adj2" fmla="val 19554024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4AD74187-59EA-1064-E6E3-3D8270C36B9C}"/>
                    </a:ext>
                  </a:extLst>
                </p:cNvPr>
                <p:cNvSpPr/>
                <p:nvPr/>
              </p:nvSpPr>
              <p:spPr>
                <a:xfrm flipH="1" flipV="1">
                  <a:off x="8119176" y="1909112"/>
                  <a:ext cx="1736127" cy="1762412"/>
                </a:xfrm>
                <a:prstGeom prst="arc">
                  <a:avLst>
                    <a:gd name="adj1" fmla="val 16339938"/>
                    <a:gd name="adj2" fmla="val 18614588"/>
                  </a:avLst>
                </a:prstGeom>
                <a:noFill/>
                <a:ln w="38100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C427294-4445-5CA9-72B7-6E89C454E78D}"/>
                    </a:ext>
                  </a:extLst>
                </p:cNvPr>
                <p:cNvSpPr/>
                <p:nvPr/>
              </p:nvSpPr>
              <p:spPr>
                <a:xfrm>
                  <a:off x="8960718" y="2770442"/>
                  <a:ext cx="59097" cy="5827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B65010D-E8FF-4E00-AB23-229F5C4A1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97156" y="2839041"/>
                  <a:ext cx="87663" cy="836544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6AB233-234B-7655-C23C-E0E3182D5288}"/>
                </a:ext>
              </a:extLst>
            </p:cNvPr>
            <p:cNvSpPr/>
            <p:nvPr/>
          </p:nvSpPr>
          <p:spPr>
            <a:xfrm>
              <a:off x="7931298" y="513158"/>
              <a:ext cx="504000" cy="50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9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B23C-AD59-FFBC-C20C-28F7E7C7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Flow sharing</a:t>
            </a:r>
            <a:endParaRPr lang="en-GB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C2D76C-9E37-C298-1099-3654732B65D7}"/>
              </a:ext>
            </a:extLst>
          </p:cNvPr>
          <p:cNvGrpSpPr/>
          <p:nvPr/>
        </p:nvGrpSpPr>
        <p:grpSpPr>
          <a:xfrm>
            <a:off x="137401" y="837681"/>
            <a:ext cx="11317180" cy="5104476"/>
            <a:chOff x="137401" y="837681"/>
            <a:chExt cx="11317180" cy="5104476"/>
          </a:xfrm>
        </p:grpSpPr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5C4EAD71-8BC4-7015-86BA-809A07513B5C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156815" y="4465841"/>
              <a:ext cx="8556435" cy="838690"/>
            </a:xfrm>
            <a:prstGeom prst="curvedConnector4">
              <a:avLst>
                <a:gd name="adj1" fmla="val -40"/>
                <a:gd name="adj2" fmla="val 252697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2E458-9D52-0B82-4CF8-46E444982483}"/>
                </a:ext>
              </a:extLst>
            </p:cNvPr>
            <p:cNvSpPr/>
            <p:nvPr/>
          </p:nvSpPr>
          <p:spPr>
            <a:xfrm>
              <a:off x="137401" y="1900710"/>
              <a:ext cx="1061479" cy="60577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Feed Forward</a:t>
              </a:r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14A94A-A5CC-6A68-007B-0A639F59093F}"/>
                </a:ext>
              </a:extLst>
            </p:cNvPr>
            <p:cNvSpPr/>
            <p:nvPr/>
          </p:nvSpPr>
          <p:spPr>
            <a:xfrm>
              <a:off x="3200300" y="5039966"/>
              <a:ext cx="950210" cy="9021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System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E3648E-1CCD-4BA3-DA06-87143DC760DE}"/>
                </a:ext>
              </a:extLst>
            </p:cNvPr>
            <p:cNvSpPr/>
            <p:nvPr/>
          </p:nvSpPr>
          <p:spPr>
            <a:xfrm>
              <a:off x="996743" y="5039965"/>
              <a:ext cx="950210" cy="9021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DCV</a:t>
              </a:r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8177DD-3000-E41F-3837-9D802224DBF3}"/>
                </a:ext>
              </a:extLst>
            </p:cNvPr>
            <p:cNvSpPr/>
            <p:nvPr/>
          </p:nvSpPr>
          <p:spPr>
            <a:xfrm>
              <a:off x="141400" y="2585145"/>
              <a:ext cx="1057480" cy="3856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PID</a:t>
              </a:r>
              <a:endParaRPr lang="en-GB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93C749C-D69B-CA87-06C0-E96D5613A4B2}"/>
                </a:ext>
              </a:extLst>
            </p:cNvPr>
            <p:cNvSpPr/>
            <p:nvPr/>
          </p:nvSpPr>
          <p:spPr>
            <a:xfrm>
              <a:off x="1724571" y="259796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B815D0-1FA7-D967-7849-0D5018F30955}"/>
                </a:ext>
              </a:extLst>
            </p:cNvPr>
            <p:cNvCxnSpPr/>
            <p:nvPr/>
          </p:nvCxnSpPr>
          <p:spPr>
            <a:xfrm>
              <a:off x="1615291" y="2545038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55B9D8-4C42-E8FA-C6EA-B108EBB0093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16249" y="2548522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E4C260-ECD4-A751-AF5B-3416AED8C172}"/>
                </a:ext>
              </a:extLst>
            </p:cNvPr>
            <p:cNvCxnSpPr/>
            <p:nvPr/>
          </p:nvCxnSpPr>
          <p:spPr>
            <a:xfrm>
              <a:off x="1609105" y="2999283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8E5237-929F-3302-B9C8-CE3918613C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08061" y="2999283"/>
              <a:ext cx="1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CC73502-72D8-AEDC-CA4F-E86AB29F1C06}"/>
                </a:ext>
              </a:extLst>
            </p:cNvPr>
            <p:cNvCxnSpPr>
              <a:cxnSpLocks/>
              <a:stCxn id="18" idx="3"/>
              <a:endCxn id="19" idx="2"/>
            </p:cNvCxnSpPr>
            <p:nvPr/>
          </p:nvCxnSpPr>
          <p:spPr>
            <a:xfrm>
              <a:off x="1198880" y="2777965"/>
              <a:ext cx="5256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63352EEC-BBA9-B9B8-93F5-09F467FA9074}"/>
                </a:ext>
              </a:extLst>
            </p:cNvPr>
            <p:cNvCxnSpPr>
              <a:cxnSpLocks/>
              <a:stCxn id="15" idx="3"/>
              <a:endCxn id="19" idx="0"/>
            </p:cNvCxnSpPr>
            <p:nvPr/>
          </p:nvCxnSpPr>
          <p:spPr>
            <a:xfrm>
              <a:off x="1198880" y="2203595"/>
              <a:ext cx="705691" cy="39437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564699A-4228-EDBB-4718-930D7EC4FE9A}"/>
                    </a:ext>
                  </a:extLst>
                </p:cNvPr>
                <p:cNvSpPr txBox="1"/>
                <p:nvPr/>
              </p:nvSpPr>
              <p:spPr>
                <a:xfrm>
                  <a:off x="2020566" y="2323509"/>
                  <a:ext cx="8193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𝑚𝑎𝑖𝑛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564699A-4228-EDBB-4718-930D7EC4F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66" y="2323509"/>
                  <a:ext cx="81939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2F29A3-033D-32DC-F29E-1CA05387C81A}"/>
                    </a:ext>
                  </a:extLst>
                </p:cNvPr>
                <p:cNvSpPr txBox="1"/>
                <p:nvPr/>
              </p:nvSpPr>
              <p:spPr>
                <a:xfrm>
                  <a:off x="4539601" y="4047100"/>
                  <a:ext cx="1288465" cy="14773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𝑀𝑒𝑎𝑠𝑢𝑟𝑒𝑑</m:t>
                        </m:r>
                      </m:oMath>
                    </m:oMathPara>
                  </a14:m>
                  <a:endParaRPr lang="nb-NO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𝑝𝑟𝑒𝑠𝑠𝑢𝑟𝑒𝑠</m:t>
                        </m:r>
                      </m:oMath>
                    </m:oMathPara>
                  </a14:m>
                  <a:endParaRPr lang="nb-NO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𝑀𝑎𝑖𝑛</m:t>
                        </m:r>
                      </m:oMath>
                    </m:oMathPara>
                  </a14:m>
                  <a:endParaRPr lang="nb-NO" b="0" i="1" dirty="0">
                    <a:solidFill>
                      <a:schemeClr val="accent5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𝐽𝑖𝑏</m:t>
                        </m:r>
                      </m:oMath>
                    </m:oMathPara>
                  </a14:m>
                  <a:endParaRPr lang="nb-NO" b="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nb-NO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02F29A3-033D-32DC-F29E-1CA05387C8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601" y="4047100"/>
                  <a:ext cx="1288465" cy="14773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D96A23-DF82-40B0-EF57-4BBF3836903B}"/>
                </a:ext>
              </a:extLst>
            </p:cNvPr>
            <p:cNvSpPr/>
            <p:nvPr/>
          </p:nvSpPr>
          <p:spPr>
            <a:xfrm>
              <a:off x="2186121" y="3314314"/>
              <a:ext cx="1959016" cy="9430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Flow sharing caclulation</a:t>
              </a:r>
              <a:endParaRPr lang="en-GB" dirty="0"/>
            </a:p>
          </p:txBody>
        </p: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CE866BF2-4472-E8B9-B21F-DFF22ECD9428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084571" y="2777965"/>
              <a:ext cx="324489" cy="536349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C888CA85-34BE-EFA9-A1AC-DA2EEBB60618}"/>
                </a:ext>
              </a:extLst>
            </p:cNvPr>
            <p:cNvCxnSpPr>
              <a:cxnSpLocks/>
            </p:cNvCxnSpPr>
            <p:nvPr/>
          </p:nvCxnSpPr>
          <p:spPr>
            <a:xfrm>
              <a:off x="2410439" y="2778291"/>
              <a:ext cx="542860" cy="536349"/>
            </a:xfrm>
            <a:prstGeom prst="bentConnector3">
              <a:avLst>
                <a:gd name="adj1" fmla="val 100682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8B4075D-187C-C0F5-B144-FAE395417A19}"/>
                    </a:ext>
                  </a:extLst>
                </p:cNvPr>
                <p:cNvSpPr txBox="1"/>
                <p:nvPr/>
              </p:nvSpPr>
              <p:spPr>
                <a:xfrm>
                  <a:off x="2586131" y="2315009"/>
                  <a:ext cx="751840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𝑗𝑖𝑏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8B4075D-187C-C0F5-B144-FAE39541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131" y="2315009"/>
                  <a:ext cx="751840" cy="391646"/>
                </a:xfrm>
                <a:prstGeom prst="rect">
                  <a:avLst/>
                </a:prstGeom>
                <a:blipFill>
                  <a:blip r:embed="rId4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AFA0DEA6-A9AA-0FC3-AAF3-6A701493C3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485" y="3910659"/>
              <a:ext cx="5373" cy="1476000"/>
            </a:xfrm>
            <a:prstGeom prst="bentConnector3">
              <a:avLst>
                <a:gd name="adj1" fmla="val -4254606"/>
              </a:avLst>
            </a:prstGeom>
            <a:ln w="38100"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2F7CF1EC-30B7-D1E0-8855-B083E97AAFAE}"/>
                </a:ext>
              </a:extLst>
            </p:cNvPr>
            <p:cNvCxnSpPr>
              <a:cxnSpLocks/>
              <a:stCxn id="113" idx="2"/>
              <a:endCxn id="17" idx="1"/>
            </p:cNvCxnSpPr>
            <p:nvPr/>
          </p:nvCxnSpPr>
          <p:spPr>
            <a:xfrm rot="16200000" flipH="1">
              <a:off x="321519" y="4815837"/>
              <a:ext cx="966210" cy="384237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7FEBF21E-9D9F-E64C-54DE-C03DC27792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17557" y="3622659"/>
              <a:ext cx="36000" cy="2052000"/>
            </a:xfrm>
            <a:prstGeom prst="bentConnector3">
              <a:avLst>
                <a:gd name="adj1" fmla="val -985531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095E8BE-DFDE-81FA-BEF8-57396B03B743}"/>
                </a:ext>
              </a:extLst>
            </p:cNvPr>
            <p:cNvSpPr/>
            <p:nvPr/>
          </p:nvSpPr>
          <p:spPr>
            <a:xfrm>
              <a:off x="137401" y="3622659"/>
              <a:ext cx="950210" cy="90219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Dead</a:t>
              </a:r>
            </a:p>
            <a:p>
              <a:pPr algn="ctr"/>
              <a:r>
                <a:rPr lang="nb-NO" dirty="0"/>
                <a:t>Band</a:t>
              </a:r>
            </a:p>
            <a:p>
              <a:pPr algn="ctr"/>
              <a:r>
                <a:rPr lang="nb-NO" dirty="0"/>
                <a:t>Comp</a:t>
              </a:r>
              <a:endParaRPr lang="en-GB" dirty="0"/>
            </a:p>
          </p:txBody>
        </p: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4993F3EF-E7DB-B590-5E44-8487F5F33062}"/>
                </a:ext>
              </a:extLst>
            </p:cNvPr>
            <p:cNvCxnSpPr>
              <a:cxnSpLocks/>
              <a:stCxn id="19" idx="4"/>
              <a:endCxn id="113" idx="0"/>
            </p:cNvCxnSpPr>
            <p:nvPr/>
          </p:nvCxnSpPr>
          <p:spPr>
            <a:xfrm rot="5400000">
              <a:off x="926192" y="2644280"/>
              <a:ext cx="664694" cy="1292065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8ABDCD19-31ED-52B8-FD9D-0D438C9E1108}"/>
                </a:ext>
              </a:extLst>
            </p:cNvPr>
            <p:cNvCxnSpPr>
              <a:cxnSpLocks/>
              <a:stCxn id="57" idx="1"/>
              <a:endCxn id="113" idx="3"/>
            </p:cNvCxnSpPr>
            <p:nvPr/>
          </p:nvCxnSpPr>
          <p:spPr>
            <a:xfrm rot="10800000" flipV="1">
              <a:off x="1087611" y="3785833"/>
              <a:ext cx="1098510" cy="28792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2E4ACAC0-8102-F4A3-3A4D-D282B7834A64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1946953" y="5491061"/>
              <a:ext cx="1253347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77A3E18-E8A2-9DEB-F392-53A142204A99}"/>
                    </a:ext>
                  </a:extLst>
                </p:cNvPr>
                <p:cNvSpPr txBox="1"/>
                <p:nvPr/>
              </p:nvSpPr>
              <p:spPr>
                <a:xfrm>
                  <a:off x="830862" y="3235341"/>
                  <a:ext cx="73603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𝑠𝑢𝑚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77A3E18-E8A2-9DEB-F392-53A142204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862" y="3235341"/>
                  <a:ext cx="73603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2B49E93-527B-9A88-E361-A93BDC1AF2EC}"/>
                    </a:ext>
                  </a:extLst>
                </p:cNvPr>
                <p:cNvSpPr txBox="1"/>
                <p:nvPr/>
              </p:nvSpPr>
              <p:spPr>
                <a:xfrm>
                  <a:off x="1233320" y="4034871"/>
                  <a:ext cx="46993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62B49E93-527B-9A88-E361-A93BDC1AF2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320" y="4034871"/>
                  <a:ext cx="46993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EADE67C-286A-D1D1-1AE8-B640A51B5849}"/>
                    </a:ext>
                  </a:extLst>
                </p:cNvPr>
                <p:cNvSpPr txBox="1"/>
                <p:nvPr/>
              </p:nvSpPr>
              <p:spPr>
                <a:xfrm>
                  <a:off x="551686" y="4601041"/>
                  <a:ext cx="6366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b-NO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nb-N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8EADE67C-286A-D1D1-1AE8-B640A51B5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86" y="4601041"/>
                  <a:ext cx="63664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CA65B2-88A8-B8E5-329E-388BA8C25682}"/>
                </a:ext>
              </a:extLst>
            </p:cNvPr>
            <p:cNvGrpSpPr/>
            <p:nvPr/>
          </p:nvGrpSpPr>
          <p:grpSpPr>
            <a:xfrm>
              <a:off x="5978013" y="837681"/>
              <a:ext cx="5476568" cy="2948152"/>
              <a:chOff x="5978013" y="837681"/>
              <a:chExt cx="5476568" cy="29481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544AA8-06E6-7FAF-79B3-B1AF04C4411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7092644" y="955956"/>
                    <a:ext cx="3296856" cy="29892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𝑚𝑒𝑎𝑠𝑢𝑟𝑒𝑑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E544AA8-06E6-7FAF-79B3-B1AF04C441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7092644" y="955956"/>
                    <a:ext cx="3296856" cy="29892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24" r="-555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CBCCBB2-567F-9B7D-20F5-B2F4F0D344EC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062590" y="1344127"/>
                    <a:ext cx="5291210" cy="8183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𝐶𝑑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𝐴𝑑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𝑐𝑦𝑙𝑖𝑛𝑑𝑒𝑟</m:t>
                              </m:r>
                            </m:sub>
                          </m:sSub>
                          <m:r>
                            <a:rPr lang="nb-NO" i="1">
                              <a:latin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nb-NO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nb-NO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nb-N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𝑚𝑒𝑎𝑠𝑢𝑟𝑒𝑑</m:t>
                                  </m:r>
                                </m:sub>
                              </m:sSub>
                            </m:e>
                          </m:ra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CBCCBB2-567F-9B7D-20F5-B2F4F0D344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062590" y="1344127"/>
                    <a:ext cx="5291210" cy="81836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1B4230A-2F7E-468A-682A-52F6E227291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938817" y="3042645"/>
                    <a:ext cx="3538751" cy="62645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b-NO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nb-N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𝑓𝑙𝑜𝑤</m:t>
                                  </m:r>
                                </m:e>
                                <m:sub>
                                  <m:r>
                                    <a:rPr lang="nb-NO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𝐽𝑖𝑏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nb-N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  <m:r>
                                        <a:rPr lang="nb-NO" i="1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nb-NO" b="0" i="1" smtClean="0">
                                          <a:latin typeface="Cambria Math" panose="02040503050406030204" pitchFamily="18" charset="0"/>
                                        </a:rPr>
                                        <m:t>𝑀𝑎𝑖𝑛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1B4230A-2F7E-468A-682A-52F6E22729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938817" y="3042645"/>
                    <a:ext cx="3538751" cy="6264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95E9EC-DE4A-23BB-566B-3FF4FFD56392}"/>
                  </a:ext>
                </a:extLst>
              </p:cNvPr>
              <p:cNvSpPr/>
              <p:nvPr/>
            </p:nvSpPr>
            <p:spPr>
              <a:xfrm>
                <a:off x="5978013" y="837681"/>
                <a:ext cx="5476568" cy="29481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64D5E9C-92A9-419B-0A13-E173C7BF376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454322" y="2251736"/>
                    <a:ext cx="4507739" cy="5984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Dette blir gjort for begge sylindere slik at vi får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𝐽𝑖𝑏</m:t>
                            </m:r>
                          </m:sub>
                        </m:sSub>
                      </m:oMath>
                    </a14:m>
                    <a:r>
                      <a:rPr lang="en-GB" dirty="0"/>
                      <a:t> og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𝑀𝑎𝑖𝑛</m:t>
                            </m:r>
                          </m:sub>
                        </m:sSub>
                      </m:oMath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64D5E9C-92A9-419B-0A13-E173C7BF37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454322" y="2251736"/>
                    <a:ext cx="4507739" cy="59849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36" t="-12121" r="-3112" b="-1717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C1DC2-2FED-FB29-D1B3-5DA5CA69B491}"/>
                </a:ext>
              </a:extLst>
            </p:cNvPr>
            <p:cNvGrpSpPr/>
            <p:nvPr/>
          </p:nvGrpSpPr>
          <p:grpSpPr>
            <a:xfrm>
              <a:off x="6731140" y="4284376"/>
              <a:ext cx="4019864" cy="626253"/>
              <a:chOff x="6805945" y="3898284"/>
              <a:chExt cx="4019864" cy="6262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ABE17A1-6118-72E4-4969-118CBEBD3E15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969513" y="3898284"/>
                    <a:ext cx="3692729" cy="2993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𝑗𝑖𝑏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𝑗𝑖𝑏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𝑓𝑠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 ±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𝑑𝑒𝑎𝑑𝑏𝑎𝑛𝑑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ABE17A1-6118-72E4-4969-118CBEBD3E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969513" y="3898284"/>
                    <a:ext cx="3692729" cy="2993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90" r="-990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3949CA5-CE91-265D-DDBE-6188C8A01B2A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805945" y="4238240"/>
                    <a:ext cx="4019864" cy="2862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𝑀𝑎𝑖𝑛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𝑀𝑎𝑖𝑛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𝑓𝑠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 ±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𝑑𝑒𝑎𝑑𝑏𝑎𝑛𝑑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3949CA5-CE91-265D-DDBE-6188C8A01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805945" y="4238240"/>
                    <a:ext cx="4019864" cy="28629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12" t="-2128" r="-1364" b="-3191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D7E7FA-30F0-7B50-D04E-BE43DE504DC2}"/>
                </a:ext>
              </a:extLst>
            </p:cNvPr>
            <p:cNvSpPr/>
            <p:nvPr/>
          </p:nvSpPr>
          <p:spPr>
            <a:xfrm>
              <a:off x="5974966" y="3978245"/>
              <a:ext cx="5476568" cy="13262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66417EF7-E272-7A09-5FB1-479E61ABDCFD}"/>
                </a:ext>
              </a:extLst>
            </p:cNvPr>
            <p:cNvCxnSpPr>
              <a:cxnSpLocks/>
              <a:stCxn id="57" idx="0"/>
              <a:endCxn id="3" idx="1"/>
            </p:cNvCxnSpPr>
            <p:nvPr/>
          </p:nvCxnSpPr>
          <p:spPr>
            <a:xfrm rot="5400000" flipH="1" flipV="1">
              <a:off x="4070543" y="1406844"/>
              <a:ext cx="1002557" cy="2812384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25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E7F3-2D6B-C774-17B7-5706476D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Compansering for forstyrelser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0A6DE-F16C-71AD-AB7D-DB97EBA21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476568" cy="4351338"/>
          </a:xfrm>
        </p:spPr>
        <p:txBody>
          <a:bodyPr>
            <a:noAutofit/>
          </a:bodyPr>
          <a:lstStyle/>
          <a:p>
            <a:r>
              <a:rPr lang="nb-NO" sz="2400" dirty="0"/>
              <a:t>Kompansering for sprang i supply trykk</a:t>
            </a:r>
          </a:p>
          <a:p>
            <a:r>
              <a:rPr lang="nb-NO" sz="2400" dirty="0"/>
              <a:t>Kompansering for plutselig bevegelse av en annen aktuator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9056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6227</TotalTime>
  <Words>414</Words>
  <Application>Microsoft Office PowerPoint</Application>
  <PresentationFormat>Widescreen</PresentationFormat>
  <Paragraphs>117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Model-Based Design for Load-Independent Motion Control in Hydraulic Systems</vt:lpstr>
      <vt:lpstr>Konsept</vt:lpstr>
      <vt:lpstr>Kontrollsystem</vt:lpstr>
      <vt:lpstr>Simuleringsmodell</vt:lpstr>
      <vt:lpstr>PLS og Kranen</vt:lpstr>
      <vt:lpstr>Plan for testing</vt:lpstr>
      <vt:lpstr>Utføringer av testing</vt:lpstr>
      <vt:lpstr>Flow sharing</vt:lpstr>
      <vt:lpstr>Compansering for forstyrelser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 Hansen</dc:creator>
  <cp:lastModifiedBy>Emil Hansen</cp:lastModifiedBy>
  <cp:revision>12</cp:revision>
  <dcterms:created xsi:type="dcterms:W3CDTF">2025-03-17T09:11:48Z</dcterms:created>
  <dcterms:modified xsi:type="dcterms:W3CDTF">2025-04-23T11:43:50Z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5cf23d-70b0-4a80-9221-1d774ac27fb2_Enabled">
    <vt:lpwstr>true</vt:lpwstr>
  </property>
  <property fmtid="{D5CDD505-2E9C-101B-9397-08002B2CF9AE}" pid="3" name="MSIP_Label_695cf23d-70b0-4a80-9221-1d774ac27fb2_SetDate">
    <vt:lpwstr>2025-03-17T14:17:23Z</vt:lpwstr>
  </property>
  <property fmtid="{D5CDD505-2E9C-101B-9397-08002B2CF9AE}" pid="4" name="MSIP_Label_695cf23d-70b0-4a80-9221-1d774ac27fb2_Method">
    <vt:lpwstr>Standard</vt:lpwstr>
  </property>
  <property fmtid="{D5CDD505-2E9C-101B-9397-08002B2CF9AE}" pid="5" name="MSIP_Label_695cf23d-70b0-4a80-9221-1d774ac27fb2_Name">
    <vt:lpwstr>Document internal</vt:lpwstr>
  </property>
  <property fmtid="{D5CDD505-2E9C-101B-9397-08002B2CF9AE}" pid="6" name="MSIP_Label_695cf23d-70b0-4a80-9221-1d774ac27fb2_SiteId">
    <vt:lpwstr>8482881e-3699-4b3f-b135-cf4800bc1efb</vt:lpwstr>
  </property>
  <property fmtid="{D5CDD505-2E9C-101B-9397-08002B2CF9AE}" pid="7" name="MSIP_Label_695cf23d-70b0-4a80-9221-1d774ac27fb2_ActionId">
    <vt:lpwstr>afc71986-36d4-49e2-b866-5db9f78ed8c0</vt:lpwstr>
  </property>
  <property fmtid="{D5CDD505-2E9C-101B-9397-08002B2CF9AE}" pid="8" name="MSIP_Label_695cf23d-70b0-4a80-9221-1d774ac27fb2_ContentBits">
    <vt:lpwstr>0</vt:lpwstr>
  </property>
  <property fmtid="{D5CDD505-2E9C-101B-9397-08002B2CF9AE}" pid="9" name="MSIP_Label_695cf23d-70b0-4a80-9221-1d774ac27fb2_Tag">
    <vt:lpwstr>10, 3, 0, 1</vt:lpwstr>
  </property>
</Properties>
</file>